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9" r:id="rId3"/>
    <p:sldId id="258" r:id="rId4"/>
    <p:sldId id="260" r:id="rId5"/>
    <p:sldId id="261" r:id="rId6"/>
    <p:sldId id="262" r:id="rId7"/>
    <p:sldId id="280" r:id="rId8"/>
    <p:sldId id="263" r:id="rId9"/>
    <p:sldId id="264" r:id="rId10"/>
    <p:sldId id="265" r:id="rId11"/>
    <p:sldId id="268" r:id="rId12"/>
    <p:sldId id="269" r:id="rId13"/>
    <p:sldId id="272" r:id="rId14"/>
    <p:sldId id="273" r:id="rId15"/>
    <p:sldId id="282" r:id="rId16"/>
    <p:sldId id="281" r:id="rId17"/>
    <p:sldId id="277" r:id="rId1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 autoAdjust="0"/>
    <p:restoredTop sz="93041" autoAdjust="0"/>
  </p:normalViewPr>
  <p:slideViewPr>
    <p:cSldViewPr snapToGrid="0" snapToObjects="1">
      <p:cViewPr>
        <p:scale>
          <a:sx n="95" d="100"/>
          <a:sy n="95" d="100"/>
        </p:scale>
        <p:origin x="10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219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5386B-9616-5347-8EF0-D404CD806265}" type="datetimeFigureOut">
              <a:rPr lang="it-IT" smtClean="0"/>
              <a:t>23/09/16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6310C-4ED8-194E-87BB-B2C32C36320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572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1150A-2E17-7F46-9FE8-296BEEED0EAA}" type="datetimeFigureOut">
              <a:rPr lang="it-IT" smtClean="0"/>
              <a:t>23/09/16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B04FA-5FD3-A743-AC33-9B49B3B1851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455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0C7EAF7-EE9A-5A40-B9DF-F201F7CCC54C}" type="slidenum">
              <a:rPr lang="en-US" sz="1200">
                <a:solidFill>
                  <a:prstClr val="black"/>
                </a:solidFill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222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001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546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8377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467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GB" sz="1200" b="1" dirty="0" smtClean="0">
                <a:latin typeface="Trebuchet MS" charset="0"/>
              </a:rPr>
              <a:t>1) </a:t>
            </a:r>
            <a:r>
              <a:rPr lang="en-GB" sz="1200" b="1" dirty="0" err="1" smtClean="0">
                <a:latin typeface="Trebuchet MS" charset="0"/>
              </a:rPr>
              <a:t>Ambiente</a:t>
            </a:r>
            <a:r>
              <a:rPr lang="en-GB" sz="1200" b="1" dirty="0" smtClean="0">
                <a:latin typeface="Trebuchet MS" charset="0"/>
              </a:rPr>
              <a:t> HE: </a:t>
            </a:r>
            <a:r>
              <a:rPr lang="en-GB" sz="1200" b="1" dirty="0" err="1" smtClean="0">
                <a:latin typeface="Trebuchet MS" charset="0"/>
              </a:rPr>
              <a:t>supervisori</a:t>
            </a:r>
            <a:r>
              <a:rPr lang="en-GB" sz="1200" b="1" dirty="0" smtClean="0">
                <a:latin typeface="Trebuchet MS" charset="0"/>
              </a:rPr>
              <a:t> non </a:t>
            </a:r>
            <a:r>
              <a:rPr lang="en-GB" sz="1200" b="1" dirty="0" err="1" smtClean="0">
                <a:latin typeface="Trebuchet MS" charset="0"/>
              </a:rPr>
              <a:t>usano</a:t>
            </a:r>
            <a:r>
              <a:rPr lang="en-GB" sz="1200" b="1" dirty="0" smtClean="0">
                <a:latin typeface="Trebuchet MS" charset="0"/>
              </a:rPr>
              <a:t> </a:t>
            </a:r>
            <a:r>
              <a:rPr lang="en-GB" sz="1200" b="1" dirty="0" err="1" smtClean="0">
                <a:latin typeface="Trebuchet MS" charset="0"/>
              </a:rPr>
              <a:t>strategie</a:t>
            </a:r>
            <a:r>
              <a:rPr lang="en-GB" sz="1200" b="1" dirty="0" smtClean="0">
                <a:latin typeface="Trebuchet MS" charset="0"/>
              </a:rPr>
              <a:t> soft,</a:t>
            </a:r>
            <a:r>
              <a:rPr lang="en-GB" sz="1200" b="1" baseline="0" dirty="0" smtClean="0">
                <a:latin typeface="Trebuchet MS" charset="0"/>
              </a:rPr>
              <a:t> </a:t>
            </a:r>
            <a:r>
              <a:rPr lang="en-GB" sz="1200" b="1" baseline="0" dirty="0" err="1" smtClean="0">
                <a:latin typeface="Trebuchet MS" charset="0"/>
              </a:rPr>
              <a:t>quindi</a:t>
            </a:r>
            <a:r>
              <a:rPr lang="en-GB" sz="1200" b="1" baseline="0" dirty="0" smtClean="0">
                <a:latin typeface="Trebuchet MS" charset="0"/>
              </a:rPr>
              <a:t> </a:t>
            </a:r>
            <a:r>
              <a:rPr lang="en-GB" sz="1200" b="1" baseline="0" dirty="0" err="1" smtClean="0">
                <a:latin typeface="Trebuchet MS" charset="0"/>
              </a:rPr>
              <a:t>subordinati</a:t>
            </a:r>
            <a:r>
              <a:rPr lang="en-GB" sz="1200" b="1" baseline="0" dirty="0" smtClean="0">
                <a:latin typeface="Trebuchet MS" charset="0"/>
              </a:rPr>
              <a:t> non </a:t>
            </a:r>
            <a:r>
              <a:rPr lang="en-GB" sz="1200" b="1" baseline="0" dirty="0" err="1" smtClean="0">
                <a:latin typeface="Trebuchet MS" charset="0"/>
              </a:rPr>
              <a:t>possono</a:t>
            </a:r>
            <a:r>
              <a:rPr lang="en-GB" sz="1200" b="1" baseline="0" dirty="0" smtClean="0">
                <a:latin typeface="Trebuchet MS" charset="0"/>
              </a:rPr>
              <a:t> </a:t>
            </a:r>
            <a:r>
              <a:rPr lang="en-GB" sz="1200" b="1" baseline="0" dirty="0" err="1" smtClean="0">
                <a:latin typeface="Trebuchet MS" charset="0"/>
              </a:rPr>
              <a:t>acquiescervi</a:t>
            </a:r>
            <a:r>
              <a:rPr lang="en-GB" sz="1200" b="1" baseline="0" dirty="0" smtClean="0">
                <a:latin typeface="Trebuchet MS" charset="0"/>
              </a:rPr>
              <a:t>; 2) Misfit: </a:t>
            </a:r>
            <a:r>
              <a:rPr lang="en-GB" sz="1200" b="1" baseline="0" dirty="0" err="1" smtClean="0">
                <a:latin typeface="Trebuchet MS" charset="0"/>
              </a:rPr>
              <a:t>Alti</a:t>
            </a:r>
            <a:r>
              <a:rPr lang="en-GB" sz="1200" b="1" baseline="0" dirty="0" smtClean="0">
                <a:latin typeface="Trebuchet MS" charset="0"/>
              </a:rPr>
              <a:t>-SDO sup/sub e </a:t>
            </a:r>
            <a:r>
              <a:rPr lang="en-GB" sz="1200" b="1" baseline="0" dirty="0" err="1" smtClean="0">
                <a:latin typeface="Trebuchet MS" charset="0"/>
              </a:rPr>
              <a:t>amviente</a:t>
            </a:r>
            <a:r>
              <a:rPr lang="en-GB" sz="1200" b="1" baseline="0" dirty="0" smtClean="0">
                <a:latin typeface="Trebuchet MS" charset="0"/>
              </a:rPr>
              <a:t> HA, </a:t>
            </a:r>
            <a:r>
              <a:rPr lang="en-GB" sz="1200" b="1" baseline="0" dirty="0" err="1" smtClean="0">
                <a:latin typeface="Trebuchet MS" charset="0"/>
              </a:rPr>
              <a:t>acquisisce</a:t>
            </a:r>
            <a:r>
              <a:rPr lang="en-GB" sz="1200" b="1" baseline="0" dirty="0" smtClean="0">
                <a:latin typeface="Trebuchet MS" charset="0"/>
              </a:rPr>
              <a:t> </a:t>
            </a:r>
            <a:r>
              <a:rPr lang="en-GB" sz="1200" b="1" baseline="0" dirty="0" err="1" smtClean="0">
                <a:latin typeface="Trebuchet MS" charset="0"/>
              </a:rPr>
              <a:t>particolare</a:t>
            </a:r>
            <a:r>
              <a:rPr lang="en-GB" sz="1200" b="1" baseline="0" dirty="0" smtClean="0">
                <a:latin typeface="Trebuchet MS" charset="0"/>
              </a:rPr>
              <a:t> SALIENZA </a:t>
            </a:r>
            <a:r>
              <a:rPr lang="en-GB" sz="1200" b="1" baseline="0" dirty="0" err="1" smtClean="0">
                <a:latin typeface="Trebuchet MS" charset="0"/>
              </a:rPr>
              <a:t>l’uso</a:t>
            </a:r>
            <a:r>
              <a:rPr lang="en-GB" sz="1200" b="1" baseline="0" dirty="0" smtClean="0">
                <a:latin typeface="Trebuchet MS" charset="0"/>
              </a:rPr>
              <a:t> di </a:t>
            </a:r>
            <a:r>
              <a:rPr lang="en-GB" sz="1200" b="1" baseline="0" dirty="0" err="1" smtClean="0">
                <a:latin typeface="Trebuchet MS" charset="0"/>
              </a:rPr>
              <a:t>strategie</a:t>
            </a:r>
            <a:r>
              <a:rPr lang="en-GB" sz="1200" b="1" baseline="0" dirty="0" smtClean="0">
                <a:latin typeface="Trebuchet MS" charset="0"/>
              </a:rPr>
              <a:t> harsh e </a:t>
            </a:r>
            <a:r>
              <a:rPr lang="en-GB" sz="1200" b="1" baseline="0" dirty="0" err="1" smtClean="0">
                <a:latin typeface="Trebuchet MS" charset="0"/>
              </a:rPr>
              <a:t>l’opposizione</a:t>
            </a:r>
            <a:r>
              <a:rPr lang="en-GB" sz="1200" b="1" baseline="0" dirty="0" smtClean="0">
                <a:latin typeface="Trebuchet MS" charset="0"/>
              </a:rPr>
              <a:t> a soft</a:t>
            </a:r>
            <a:endParaRPr lang="en-GB" sz="1200" b="1" dirty="0" smtClean="0">
              <a:latin typeface="Trebuchet MS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376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800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434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3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7086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cap="all" dirty="0" smtClean="0">
              <a:latin typeface="Trebuchet MS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5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8022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SPEC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771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216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610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489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B04FA-5FD3-A743-AC33-9B49B3B1851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670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5B36C-9B72-8747-8D07-AF50751CE6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8197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F8B47-513E-7F48-8C3C-804528BD50F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64652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0A19-08D4-2347-AD8F-58CD9EC086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62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E280D-4A61-1D45-B69B-18F7F5EC35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6138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96470-90A7-AF4B-9C30-1B786A2F4A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1847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8ADC0-7193-9A49-83E7-1CED26B82B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49769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AB9F0-5D95-2541-974B-59B327D8A2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1842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96CD3-10CB-464D-87F6-41440DB2B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0509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D5327-6410-E842-A836-97E29B87A7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3792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928CB-11EC-C145-B926-36A447D038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64304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C0AEB-0A5D-6F47-944E-16539D182B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5268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88E01-8A1F-8548-89B2-EF55823398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3214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30CD04B8-B55A-0B41-89B0-FB870915D7B4}" type="slidenum"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5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71438"/>
            <a:ext cx="8964612" cy="2852737"/>
          </a:xfrm>
        </p:spPr>
        <p:txBody>
          <a:bodyPr/>
          <a:lstStyle/>
          <a:p>
            <a:pPr eaLnBrk="1" hangingPunct="1"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altLang="it-IT" sz="3200" b="1" i="1" dirty="0" smtClean="0">
                <a:solidFill>
                  <a:srgbClr val="000090"/>
                </a:solidFill>
                <a:latin typeface="Calibri"/>
                <a:ea typeface="+mj-ea"/>
                <a:cs typeface="Calibri"/>
              </a:rPr>
              <a:t>DOMINANZA SOCIALE E STRATEGIE DI POTERE IN CONTESTI SOCIALI DIFFERENZIATI PER MITI DI LEGITTIMAZIONE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3" y="2286000"/>
            <a:ext cx="8715375" cy="3929063"/>
          </a:xfrm>
        </p:spPr>
        <p:txBody>
          <a:bodyPr/>
          <a:lstStyle/>
          <a:p>
            <a:pPr eaLnBrk="1" hangingPunct="1"/>
            <a:endParaRPr lang="it-IT" sz="2000" b="1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eaLnBrk="1" hangingPunct="1"/>
            <a:r>
              <a:rPr lang="it-IT" sz="2000" b="1" dirty="0" smtClean="0">
                <a:solidFill>
                  <a:srgbClr val="000090"/>
                </a:solidFill>
                <a:latin typeface="Calibri"/>
                <a:cs typeface="Calibri"/>
              </a:rPr>
              <a:t>ALESSIO TESI &amp; ANTONIO AIELLO</a:t>
            </a:r>
          </a:p>
          <a:p>
            <a:pPr eaLnBrk="1" hangingPunct="1"/>
            <a:r>
              <a:rPr lang="it-IT" sz="1400" b="1" dirty="0" smtClean="0">
                <a:solidFill>
                  <a:srgbClr val="000090"/>
                </a:solidFill>
                <a:latin typeface="Calibri"/>
                <a:cs typeface="Calibri"/>
              </a:rPr>
              <a:t>Università of Pisa</a:t>
            </a:r>
          </a:p>
          <a:p>
            <a:pPr eaLnBrk="1" hangingPunct="1"/>
            <a:r>
              <a:rPr lang="it-IT" sz="1400" b="1" dirty="0" smtClean="0">
                <a:solidFill>
                  <a:srgbClr val="000090"/>
                </a:solidFill>
                <a:latin typeface="Calibri"/>
                <a:cs typeface="Calibri"/>
              </a:rPr>
              <a:t>Dipartimento di Scienze Politiche</a:t>
            </a:r>
            <a:endParaRPr lang="it-IT" sz="140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eaLnBrk="1" hangingPunct="1"/>
            <a:endParaRPr lang="en-US" sz="140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endParaRPr lang="it-IT" sz="1400" b="1" dirty="0" smtClean="0">
              <a:latin typeface="Calibri"/>
              <a:cs typeface="Calibri"/>
            </a:endParaRPr>
          </a:p>
          <a:p>
            <a:endParaRPr lang="it-IT" sz="1400" b="1" dirty="0">
              <a:latin typeface="Calibri"/>
              <a:cs typeface="Calibri"/>
            </a:endParaRPr>
          </a:p>
          <a:p>
            <a:endParaRPr lang="it-IT" sz="1400" b="1" dirty="0" smtClean="0">
              <a:latin typeface="Calibri"/>
              <a:cs typeface="Calibri"/>
            </a:endParaRPr>
          </a:p>
          <a:p>
            <a:r>
              <a:rPr lang="it-IT" sz="1400" b="1" i="1" dirty="0" smtClean="0">
                <a:latin typeface="Calibri"/>
                <a:cs typeface="Calibri"/>
              </a:rPr>
              <a:t>XIV Congresso Nazionale della </a:t>
            </a:r>
            <a:endParaRPr lang="it-IT" sz="1400" i="1" dirty="0" smtClean="0">
              <a:latin typeface="Calibri"/>
              <a:cs typeface="Calibri"/>
            </a:endParaRPr>
          </a:p>
          <a:p>
            <a:r>
              <a:rPr lang="it-IT" sz="1400" b="1" i="1" dirty="0" smtClean="0">
                <a:latin typeface="Calibri"/>
                <a:cs typeface="Calibri"/>
              </a:rPr>
              <a:t>Sezione di Psicologia sociale dell’AIP, Napoli, 22-24 settembre 2016 </a:t>
            </a:r>
            <a:endParaRPr lang="it-IT" sz="1400" i="1" dirty="0" smtClean="0">
              <a:latin typeface="Calibri"/>
              <a:cs typeface="Calibri"/>
            </a:endParaRPr>
          </a:p>
          <a:p>
            <a:pPr eaLnBrk="1" hangingPunct="1"/>
            <a:endParaRPr lang="en-US" sz="1400" i="1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eaLnBrk="1" hangingPunct="1"/>
            <a:endParaRPr lang="en-US" sz="1400" dirty="0">
              <a:solidFill>
                <a:srgbClr val="000090"/>
              </a:solidFill>
              <a:latin typeface="Calibri"/>
              <a:cs typeface="Calibri"/>
            </a:endParaRPr>
          </a:p>
          <a:p>
            <a:pPr eaLnBrk="1" hangingPunct="1"/>
            <a:endParaRPr lang="en-US" sz="1100" b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841" y="5138737"/>
            <a:ext cx="1261035" cy="1487230"/>
          </a:xfrm>
          <a:prstGeom prst="rect">
            <a:avLst/>
          </a:prstGeom>
        </p:spPr>
      </p:pic>
      <p:pic>
        <p:nvPicPr>
          <p:cNvPr id="5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41" y="3591449"/>
            <a:ext cx="991603" cy="894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52099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460375"/>
          </a:xfrm>
        </p:spPr>
        <p:txBody>
          <a:bodyPr/>
          <a:lstStyle/>
          <a:p>
            <a:pPr eaLnBrk="1" hangingPunct="1"/>
            <a:r>
              <a:rPr lang="it-IT" sz="2800" dirty="0" smtClean="0">
                <a:latin typeface="Calibri"/>
                <a:cs typeface="Calibri"/>
              </a:rPr>
              <a:t>STUDIO </a:t>
            </a:r>
            <a:r>
              <a:rPr lang="it-IT" sz="2800" dirty="0">
                <a:latin typeface="Calibri"/>
                <a:cs typeface="Calibri"/>
              </a:rPr>
              <a:t>1: 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Strumenti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valutativi</a:t>
            </a:r>
            <a:endParaRPr lang="en-US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765175"/>
            <a:ext cx="8856663" cy="5948363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endParaRPr lang="en-US" sz="2000" dirty="0">
              <a:latin typeface="Calibri"/>
              <a:cs typeface="Calibri"/>
            </a:endParaRPr>
          </a:p>
          <a:p>
            <a:pPr algn="just" eaLnBrk="1" hangingPunct="1">
              <a:defRPr/>
            </a:pPr>
            <a:endParaRPr lang="it-IT" sz="2000" dirty="0" smtClean="0">
              <a:latin typeface="Calibri"/>
              <a:cs typeface="Calibri"/>
            </a:endParaRPr>
          </a:p>
          <a:p>
            <a:pPr algn="just" eaLnBrk="1" hangingPunct="1">
              <a:defRPr/>
            </a:pPr>
            <a:endParaRPr lang="it-IT" sz="2000" dirty="0">
              <a:latin typeface="Calibri"/>
              <a:cs typeface="Calibri"/>
            </a:endParaRPr>
          </a:p>
          <a:p>
            <a:pPr algn="just" eaLnBrk="1" hangingPunct="1">
              <a:defRPr/>
            </a:pPr>
            <a:r>
              <a:rPr lang="it-IT" sz="2000" dirty="0" smtClean="0">
                <a:latin typeface="Calibri"/>
                <a:cs typeface="Calibri"/>
              </a:rPr>
              <a:t>“</a:t>
            </a:r>
            <a:r>
              <a:rPr lang="it-IT" sz="2000" b="1" i="1" dirty="0" smtClean="0">
                <a:latin typeface="Calibri"/>
                <a:cs typeface="Calibri"/>
              </a:rPr>
              <a:t>Social </a:t>
            </a:r>
            <a:r>
              <a:rPr lang="it-IT" sz="2000" b="1" i="1" dirty="0" err="1" smtClean="0">
                <a:latin typeface="Calibri"/>
                <a:cs typeface="Calibri"/>
              </a:rPr>
              <a:t>Dominance</a:t>
            </a:r>
            <a:r>
              <a:rPr lang="it-IT" sz="2000" b="1" i="1" dirty="0" smtClean="0">
                <a:latin typeface="Calibri"/>
                <a:cs typeface="Calibri"/>
              </a:rPr>
              <a:t> </a:t>
            </a:r>
            <a:r>
              <a:rPr lang="it-IT" sz="2000" b="1" i="1" dirty="0" err="1" smtClean="0">
                <a:latin typeface="Calibri"/>
                <a:cs typeface="Calibri"/>
              </a:rPr>
              <a:t>Orientation</a:t>
            </a:r>
            <a:r>
              <a:rPr lang="it-IT" sz="2000" b="1" i="1" dirty="0" smtClean="0">
                <a:latin typeface="Calibri"/>
                <a:cs typeface="Calibri"/>
              </a:rPr>
              <a:t> Scale</a:t>
            </a:r>
            <a:r>
              <a:rPr lang="it-IT" sz="2000" dirty="0" smtClean="0">
                <a:latin typeface="Calibri"/>
                <a:cs typeface="Calibri"/>
              </a:rPr>
              <a:t>” (adattamento Italiano di Aiello, </a:t>
            </a:r>
            <a:r>
              <a:rPr lang="it-IT" sz="2000" dirty="0" err="1" smtClean="0">
                <a:latin typeface="Calibri"/>
                <a:cs typeface="Calibri"/>
              </a:rPr>
              <a:t>Chirumbolo</a:t>
            </a:r>
            <a:r>
              <a:rPr lang="it-IT" sz="2000" dirty="0" smtClean="0">
                <a:latin typeface="Calibri"/>
                <a:cs typeface="Calibri"/>
              </a:rPr>
              <a:t>, Leone, </a:t>
            </a:r>
            <a:r>
              <a:rPr lang="it-IT" sz="2000" dirty="0" err="1" smtClean="0">
                <a:latin typeface="Calibri"/>
                <a:cs typeface="Calibri"/>
              </a:rPr>
              <a:t>Pratto</a:t>
            </a:r>
            <a:r>
              <a:rPr lang="it-IT" sz="2000" dirty="0" smtClean="0">
                <a:latin typeface="Calibri"/>
                <a:cs typeface="Calibri"/>
              </a:rPr>
              <a:t>, 2005); scala </a:t>
            </a:r>
            <a:r>
              <a:rPr lang="it-IT" sz="2000" dirty="0" err="1" smtClean="0">
                <a:latin typeface="Calibri"/>
                <a:cs typeface="Calibri"/>
              </a:rPr>
              <a:t>Likert</a:t>
            </a:r>
            <a:r>
              <a:rPr lang="it-IT" sz="2000" dirty="0" smtClean="0">
                <a:latin typeface="Calibri"/>
                <a:cs typeface="Calibri"/>
              </a:rPr>
              <a:t>  7 punti,  </a:t>
            </a:r>
            <a:r>
              <a:rPr lang="it-IT" sz="1800" dirty="0" smtClean="0">
                <a:latin typeface="Calibri"/>
                <a:cs typeface="Calibri"/>
              </a:rPr>
              <a:t>α = .91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endParaRPr lang="it-IT" sz="2000" dirty="0" smtClean="0">
              <a:latin typeface="Calibri"/>
              <a:cs typeface="Calibri"/>
            </a:endParaRPr>
          </a:p>
          <a:p>
            <a:pPr marL="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it-IT" sz="2000" dirty="0" smtClean="0">
                <a:latin typeface="Calibri"/>
                <a:cs typeface="Calibri"/>
              </a:rPr>
              <a:t>	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“</a:t>
            </a:r>
            <a:r>
              <a:rPr lang="it-IT" sz="2000" b="1" i="1" dirty="0" err="1" smtClean="0">
                <a:latin typeface="Calibri"/>
                <a:cs typeface="Calibri"/>
              </a:rPr>
              <a:t>Interpersonal</a:t>
            </a:r>
            <a:r>
              <a:rPr lang="it-IT" sz="2000" b="1" i="1" dirty="0" smtClean="0">
                <a:latin typeface="Calibri"/>
                <a:cs typeface="Calibri"/>
              </a:rPr>
              <a:t> </a:t>
            </a:r>
            <a:r>
              <a:rPr lang="it-IT" sz="2000" b="1" i="1" dirty="0" err="1">
                <a:latin typeface="Calibri"/>
                <a:cs typeface="Calibri"/>
              </a:rPr>
              <a:t>P</a:t>
            </a:r>
            <a:r>
              <a:rPr lang="it-IT" sz="2000" b="1" i="1" dirty="0" err="1" smtClean="0">
                <a:latin typeface="Calibri"/>
                <a:cs typeface="Calibri"/>
              </a:rPr>
              <a:t>ower</a:t>
            </a:r>
            <a:r>
              <a:rPr lang="it-IT" sz="2000" b="1" i="1" dirty="0" smtClean="0">
                <a:latin typeface="Calibri"/>
                <a:cs typeface="Calibri"/>
              </a:rPr>
              <a:t> Inventory</a:t>
            </a:r>
            <a:r>
              <a:rPr lang="it-IT" sz="2000" dirty="0" smtClean="0">
                <a:latin typeface="Calibri"/>
                <a:cs typeface="Calibri"/>
              </a:rPr>
              <a:t>” nelle due forme specifiche per supervisori e subordinati (adattamento Italiano di </a:t>
            </a:r>
            <a:r>
              <a:rPr lang="it-IT" sz="2000" dirty="0" err="1" smtClean="0">
                <a:latin typeface="Calibri"/>
                <a:cs typeface="Calibri"/>
              </a:rPr>
              <a:t>Pierro</a:t>
            </a:r>
            <a:r>
              <a:rPr lang="it-IT" sz="2000" dirty="0" smtClean="0">
                <a:latin typeface="Calibri"/>
                <a:cs typeface="Calibri"/>
              </a:rPr>
              <a:t>, </a:t>
            </a:r>
            <a:r>
              <a:rPr lang="it-IT" sz="2000" dirty="0" err="1" smtClean="0">
                <a:latin typeface="Calibri"/>
                <a:cs typeface="Calibri"/>
              </a:rPr>
              <a:t>Raven</a:t>
            </a:r>
            <a:r>
              <a:rPr lang="it-IT" sz="2000" dirty="0" smtClean="0">
                <a:latin typeface="Calibri"/>
                <a:cs typeface="Calibri"/>
              </a:rPr>
              <a:t>, &amp; </a:t>
            </a:r>
            <a:r>
              <a:rPr lang="it-IT" sz="2000" dirty="0" err="1" smtClean="0">
                <a:latin typeface="Calibri"/>
                <a:cs typeface="Calibri"/>
              </a:rPr>
              <a:t>Kruglanski</a:t>
            </a:r>
            <a:r>
              <a:rPr lang="it-IT" sz="2000" dirty="0" smtClean="0">
                <a:latin typeface="Calibri"/>
                <a:cs typeface="Calibri"/>
              </a:rPr>
              <a:t>, 2004) per misurare </a:t>
            </a:r>
            <a:r>
              <a:rPr lang="it-IT" sz="2000" i="1" dirty="0" smtClean="0">
                <a:latin typeface="Calibri"/>
                <a:cs typeface="Calibri"/>
              </a:rPr>
              <a:t>l’uso</a:t>
            </a:r>
            <a:r>
              <a:rPr lang="it-IT" sz="2000" dirty="0" smtClean="0">
                <a:latin typeface="Calibri"/>
                <a:cs typeface="Calibri"/>
              </a:rPr>
              <a:t> di strategie di potere – </a:t>
            </a:r>
            <a:r>
              <a:rPr lang="it-IT" sz="2000" dirty="0" err="1" smtClean="0">
                <a:latin typeface="Calibri"/>
                <a:cs typeface="Calibri"/>
              </a:rPr>
              <a:t>harsh</a:t>
            </a:r>
            <a:r>
              <a:rPr lang="it-IT" sz="2000" dirty="0" smtClean="0">
                <a:latin typeface="Calibri"/>
                <a:cs typeface="Calibri"/>
              </a:rPr>
              <a:t>/soft – da parte dei supervisori e la </a:t>
            </a:r>
            <a:r>
              <a:rPr lang="it-IT" sz="2000" i="1" dirty="0" err="1" smtClean="0">
                <a:latin typeface="Calibri"/>
                <a:cs typeface="Calibri"/>
              </a:rPr>
              <a:t>compliance</a:t>
            </a:r>
            <a:r>
              <a:rPr lang="it-IT" sz="2000" dirty="0" smtClean="0">
                <a:latin typeface="Calibri"/>
                <a:cs typeface="Calibri"/>
              </a:rPr>
              <a:t> alle strategie di potere – </a:t>
            </a:r>
            <a:r>
              <a:rPr lang="it-IT" sz="2000" dirty="0" err="1" smtClean="0">
                <a:latin typeface="Calibri"/>
                <a:cs typeface="Calibri"/>
              </a:rPr>
              <a:t>harsh</a:t>
            </a:r>
            <a:r>
              <a:rPr lang="it-IT" sz="2000" dirty="0" smtClean="0">
                <a:latin typeface="Calibri"/>
                <a:cs typeface="Calibri"/>
              </a:rPr>
              <a:t>/soft – da parte dei subordinati. </a:t>
            </a:r>
            <a:r>
              <a:rPr lang="it-IT" sz="1800" dirty="0" smtClean="0">
                <a:latin typeface="Calibri"/>
                <a:cs typeface="Calibri"/>
              </a:rPr>
              <a:t>α (</a:t>
            </a:r>
            <a:r>
              <a:rPr lang="it-IT" sz="1800" dirty="0" err="1" smtClean="0">
                <a:latin typeface="Calibri"/>
                <a:cs typeface="Calibri"/>
              </a:rPr>
              <a:t>harsh</a:t>
            </a:r>
            <a:r>
              <a:rPr lang="it-IT" sz="1800" dirty="0" smtClean="0">
                <a:latin typeface="Calibri"/>
                <a:cs typeface="Calibri"/>
              </a:rPr>
              <a:t>) </a:t>
            </a:r>
            <a:r>
              <a:rPr lang="it-IT" sz="1800" dirty="0">
                <a:latin typeface="Calibri"/>
                <a:cs typeface="Calibri"/>
              </a:rPr>
              <a:t>= </a:t>
            </a:r>
            <a:r>
              <a:rPr lang="it-IT" sz="1800" dirty="0" smtClean="0">
                <a:latin typeface="Calibri"/>
                <a:cs typeface="Calibri"/>
              </a:rPr>
              <a:t>.74; </a:t>
            </a:r>
            <a:r>
              <a:rPr lang="it-IT" sz="1800" dirty="0">
                <a:latin typeface="Calibri"/>
                <a:cs typeface="Calibri"/>
              </a:rPr>
              <a:t>α </a:t>
            </a:r>
            <a:r>
              <a:rPr lang="it-IT" sz="1800" dirty="0" smtClean="0">
                <a:latin typeface="Calibri"/>
                <a:cs typeface="Calibri"/>
              </a:rPr>
              <a:t>(soft) = .78 </a:t>
            </a:r>
            <a:endParaRPr lang="it-IT" sz="1800" dirty="0">
              <a:latin typeface="Calibri"/>
              <a:cs typeface="Calibri"/>
            </a:endParaRPr>
          </a:p>
          <a:p>
            <a:pPr algn="just" eaLnBrk="1" hangingPunct="1">
              <a:spcBef>
                <a:spcPts val="0"/>
              </a:spcBef>
              <a:defRPr/>
            </a:pPr>
            <a:endParaRPr lang="it-IT" sz="2000" dirty="0" smtClean="0">
              <a:latin typeface="Calibri"/>
              <a:cs typeface="Calibri"/>
            </a:endParaRPr>
          </a:p>
          <a:p>
            <a:pPr marL="0" indent="0" algn="just" eaLnBrk="1" hangingPunct="1">
              <a:spcBef>
                <a:spcPts val="0"/>
              </a:spcBef>
              <a:buNone/>
              <a:defRPr/>
            </a:pPr>
            <a:endParaRPr lang="it-IT" sz="2000" dirty="0" smtClean="0">
              <a:latin typeface="Calibri"/>
              <a:cs typeface="Calibri"/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it-IT" sz="2000" b="1" i="1" dirty="0" smtClean="0">
                <a:latin typeface="Calibri"/>
                <a:cs typeface="Calibri"/>
              </a:rPr>
              <a:t>Variabili socio-demografiche</a:t>
            </a:r>
            <a:r>
              <a:rPr lang="it-IT" sz="2000" dirty="0" smtClean="0">
                <a:latin typeface="Calibri"/>
                <a:cs typeface="Calibri"/>
              </a:rPr>
              <a:t> (Genere, Età, Livello di istruzione)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81150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611188" y="44624"/>
            <a:ext cx="7772400" cy="4429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4400" eaLnBrk="1" hangingPunct="1"/>
            <a:r>
              <a:rPr lang="it-IT" sz="2800" dirty="0" smtClean="0">
                <a:solidFill>
                  <a:srgbClr val="000000"/>
                </a:solidFill>
                <a:latin typeface="Trebuchet MS" charset="0"/>
              </a:rPr>
              <a:t>                      STUDIO 1:  </a:t>
            </a:r>
            <a:r>
              <a:rPr lang="en-US" sz="2800" dirty="0" err="1" smtClean="0">
                <a:solidFill>
                  <a:srgbClr val="000000"/>
                </a:solidFill>
                <a:latin typeface="Trebuchet MS" charset="0"/>
              </a:rPr>
              <a:t>Risultati</a:t>
            </a:r>
            <a:r>
              <a:rPr lang="en-US" sz="2800" dirty="0" smtClean="0">
                <a:solidFill>
                  <a:srgbClr val="000000"/>
                </a:solidFill>
                <a:latin typeface="Trebuchet MS" charset="0"/>
              </a:rPr>
              <a:t> </a:t>
            </a:r>
            <a:endParaRPr lang="en-US" sz="2800" dirty="0">
              <a:solidFill>
                <a:srgbClr val="000000"/>
              </a:solidFill>
              <a:latin typeface="Trebuchet MS" charset="0"/>
            </a:endParaRPr>
          </a:p>
        </p:txBody>
      </p:sp>
      <p:graphicFrame>
        <p:nvGraphicFramePr>
          <p:cNvPr id="7" name="Table 38"/>
          <p:cNvGraphicFramePr/>
          <p:nvPr>
            <p:extLst>
              <p:ext uri="{D42A27DB-BD31-4B8C-83A1-F6EECF244321}">
                <p14:modId xmlns:p14="http://schemas.microsoft.com/office/powerpoint/2010/main" val="1763991349"/>
              </p:ext>
            </p:extLst>
          </p:nvPr>
        </p:nvGraphicFramePr>
        <p:xfrm>
          <a:off x="539552" y="601893"/>
          <a:ext cx="8044951" cy="5664436"/>
        </p:xfrm>
        <a:graphic>
          <a:graphicData uri="http://schemas.openxmlformats.org/drawingml/2006/table">
            <a:tbl>
              <a:tblPr firstCol="1" bandRow="1"/>
              <a:tblGrid>
                <a:gridCol w="2237855"/>
                <a:gridCol w="1451774"/>
                <a:gridCol w="1451774"/>
                <a:gridCol w="1451774"/>
                <a:gridCol w="1451774"/>
              </a:tblGrid>
              <a:tr h="388547">
                <a:tc rowSpan="4">
                  <a:txBody>
                    <a:bodyPr/>
                    <a:lstStyle/>
                    <a:p>
                      <a:pPr lvl="0" algn="ctr" defTabSz="457200">
                        <a:defRPr sz="16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 dirty="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lvl="0" algn="ctr" defTabSz="457200"/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STUD</a:t>
                      </a:r>
                      <a:r>
                        <a:rPr lang="it-IT"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IO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1</a:t>
                      </a:r>
                      <a:r>
                        <a:rPr lang="it-IT"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ORGANIZZAZIONE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1700" b="1" i="1" dirty="0" smtClean="0">
                          <a:solidFill>
                            <a:srgbClr val="8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HE</a:t>
                      </a:r>
                      <a:r>
                        <a:rPr lang="it-IT" sz="1700" b="1" i="1" dirty="0" smtClean="0">
                          <a:solidFill>
                            <a:srgbClr val="8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endParaRPr sz="1700" b="1" i="1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0440">
                <a:tc vMerge="1">
                  <a:txBody>
                    <a:bodyPr/>
                    <a:lstStyle/>
                    <a:p>
                      <a:pPr lvl="0" algn="ctr" defTabSz="457200">
                        <a:defRPr sz="16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lvl="0" algn="ctr" defTabSz="457200"/>
                      <a:r>
                        <a:rPr sz="1500" b="1" dirty="0" smtClean="0">
                          <a:solidFill>
                            <a:srgbClr val="FF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Supervisor</a:t>
                      </a:r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</a:t>
                      </a:r>
                      <a:endParaRPr sz="1500" b="1" dirty="0">
                        <a:solidFill>
                          <a:srgbClr val="FF0000"/>
                        </a:solidFill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  <a:p>
                      <a:pPr lvl="0" algn="ctr" defTabSz="457200"/>
                      <a:r>
                        <a:rPr sz="15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(N=80)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ctr" defTabSz="457200"/>
                      <a:r>
                        <a:rPr sz="1500" b="1" dirty="0" smtClean="0">
                          <a:solidFill>
                            <a:srgbClr val="00009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Subordinat</a:t>
                      </a:r>
                      <a:r>
                        <a:rPr lang="it-IT" sz="1500" b="1" dirty="0" smtClean="0">
                          <a:solidFill>
                            <a:srgbClr val="00009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</a:t>
                      </a:r>
                      <a:endParaRPr sz="1500" b="1" dirty="0">
                        <a:solidFill>
                          <a:srgbClr val="000090"/>
                        </a:solidFill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  <a:p>
                      <a:pPr lvl="0" algn="ctr" defTabSz="457200"/>
                      <a:r>
                        <a:rPr sz="15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(N=205)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6638">
                <a:tc vMerge="1">
                  <a:txBody>
                    <a:bodyPr/>
                    <a:lstStyle/>
                    <a:p>
                      <a:pPr lvl="0" algn="ctr" defTabSz="457200">
                        <a:defRPr sz="16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Harsh</a:t>
                      </a:r>
                    </a:p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400" b="1" i="1" baseline="31999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0,49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Soft</a:t>
                      </a:r>
                    </a:p>
                    <a:p>
                      <a:pPr lvl="0" algn="ctr" defTabSz="457200"/>
                      <a:r>
                        <a:rPr sz="14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400" b="1" i="1" baseline="31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4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0,10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Harsh</a:t>
                      </a:r>
                    </a:p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400" b="1" i="1" baseline="31999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0,43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Soft</a:t>
                      </a:r>
                    </a:p>
                    <a:p>
                      <a:pPr lvl="0" algn="ctr" defTabSz="457200"/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400" b="1" i="1" baseline="31999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4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0,39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noFill/>
                  </a:tcPr>
                </a:tc>
              </a:tr>
              <a:tr h="342002">
                <a:tc vMerge="1">
                  <a:txBody>
                    <a:bodyPr/>
                    <a:lstStyle/>
                    <a:p>
                      <a:pPr lvl="0" algn="ctr" defTabSz="457200">
                        <a:defRPr sz="1600" i="1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 dirty="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noFill/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 i="1">
                          <a:solidFill>
                            <a:srgbClr val="FFFFFF"/>
                          </a:solidFill>
                          <a:sym typeface="Helvetica"/>
                        </a:rPr>
                        <a:t>SDO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0,45***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25400">
                      <a:solidFill>
                        <a:srgbClr val="26A2DF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-0,26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25400">
                      <a:solidFill>
                        <a:srgbClr val="26A2DF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0,13*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26A2DF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0,06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26A2DF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 i="1" dirty="0">
                          <a:solidFill>
                            <a:srgbClr val="FFFFFF"/>
                          </a:solidFill>
                          <a:sym typeface="Helvetica"/>
                        </a:rPr>
                        <a:t>Harsh tactics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0,27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0,62***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 i="1">
                          <a:solidFill>
                            <a:srgbClr val="FFFFFF"/>
                          </a:solidFill>
                          <a:sym typeface="Helvetica"/>
                        </a:rPr>
                        <a:t>Soft tactics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0,15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0,57***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5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Genere</a:t>
                      </a:r>
                      <a:endParaRPr sz="15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0,15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0,03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-0,06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0,01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5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Età</a:t>
                      </a:r>
                      <a:endParaRPr sz="15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0,00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0,19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0,03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-0,07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263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5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Livello di</a:t>
                      </a:r>
                      <a:r>
                        <a:rPr lang="it-IT" sz="1500" b="1" i="1" baseline="0" dirty="0" smtClean="0">
                          <a:solidFill>
                            <a:srgbClr val="FFFFFF"/>
                          </a:solidFill>
                          <a:sym typeface="Helvetica"/>
                        </a:rPr>
                        <a:t> istruzione</a:t>
                      </a:r>
                      <a:endParaRPr sz="15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0,34**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-0,24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26A2DF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-0,20**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26A2DF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0,15**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25400">
                      <a:solidFill>
                        <a:srgbClr val="26A2DF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509461">
                <a:tc>
                  <a:txBody>
                    <a:bodyPr/>
                    <a:lstStyle/>
                    <a:p>
                      <a:pPr lvl="0" algn="ctr" defTabSz="457200">
                        <a:defRPr sz="1600" i="1"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 defTabSz="457200"/>
                      <a:r>
                        <a:rPr sz="11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*p &lt; .05.  **p &lt; .01.  ***p &lt; .0001. </a:t>
                      </a:r>
                    </a:p>
                  </a:txBody>
                  <a:tcPr marL="35719" marR="35719" marT="35719" marB="35719" anchor="ctr" horzOverflow="overflow">
                    <a:lnL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26A2DF"/>
                      </a:solidFill>
                      <a:miter lim="400000"/>
                    </a:lnT>
                    <a:lnB w="19050" cap="flat" cmpd="sng" algn="ctr">
                      <a:solidFill>
                        <a:srgbClr val="238F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251897" y="266080"/>
            <a:ext cx="26997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it-IT" sz="1600" b="1" dirty="0" smtClean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Quattro </a:t>
            </a:r>
            <a:r>
              <a:rPr lang="it-IT" sz="1600" b="1" dirty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r</a:t>
            </a:r>
            <a:r>
              <a:rPr lang="it-IT" sz="1600" b="1" dirty="0" smtClean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egressioni multiple per misurare l’associazione tra SDO e strategie di potere, controllando per le variabili socio-demografiche.</a:t>
            </a:r>
            <a:endParaRPr lang="it-IT" sz="1600" b="1" u="sng" dirty="0">
              <a:solidFill>
                <a:srgbClr val="000090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Ovale 17"/>
          <p:cNvSpPr/>
          <p:nvPr/>
        </p:nvSpPr>
        <p:spPr>
          <a:xfrm>
            <a:off x="3099607" y="2476250"/>
            <a:ext cx="863600" cy="431800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9" name="Ovale 18"/>
          <p:cNvSpPr/>
          <p:nvPr/>
        </p:nvSpPr>
        <p:spPr>
          <a:xfrm>
            <a:off x="5975876" y="2476250"/>
            <a:ext cx="863600" cy="431800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7803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643938" cy="762000"/>
          </a:xfrm>
        </p:spPr>
        <p:txBody>
          <a:bodyPr/>
          <a:lstStyle/>
          <a:p>
            <a:pPr eaLnBrk="1" hangingPunct="1"/>
            <a:r>
              <a:rPr lang="it-IT" sz="3600" dirty="0" smtClean="0">
                <a:latin typeface="Calibri"/>
                <a:cs typeface="Calibri"/>
              </a:rPr>
              <a:t>STUDIO </a:t>
            </a:r>
            <a:r>
              <a:rPr lang="it-IT" sz="3600" dirty="0">
                <a:latin typeface="Calibri"/>
                <a:cs typeface="Calibri"/>
              </a:rPr>
              <a:t>2: </a:t>
            </a:r>
            <a:br>
              <a:rPr lang="it-IT" sz="3600" dirty="0">
                <a:latin typeface="Calibri"/>
                <a:cs typeface="Calibri"/>
              </a:rPr>
            </a:br>
            <a:r>
              <a:rPr lang="it-IT" sz="2800" b="1" dirty="0" smtClean="0">
                <a:solidFill>
                  <a:schemeClr val="accent6"/>
                </a:solidFill>
                <a:latin typeface="Calibri"/>
                <a:cs typeface="Calibri"/>
              </a:rPr>
              <a:t>Organizzazione HA</a:t>
            </a:r>
            <a:r>
              <a:rPr lang="it-IT" sz="2800" dirty="0">
                <a:latin typeface="Calibri"/>
                <a:cs typeface="Calibri"/>
              </a:rPr>
              <a:t/>
            </a:r>
            <a:br>
              <a:rPr lang="it-IT" sz="2800" dirty="0">
                <a:latin typeface="Calibri"/>
                <a:cs typeface="Calibri"/>
              </a:rPr>
            </a:br>
            <a:endParaRPr lang="en-US" sz="2800" dirty="0">
              <a:latin typeface="Calibri"/>
              <a:cs typeface="Calibri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15338" cy="5562600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it-IT" sz="2000" b="1" u="sng" dirty="0" smtClean="0">
                <a:latin typeface="Calibri"/>
                <a:cs typeface="Calibri"/>
              </a:rPr>
              <a:t>Partecipanti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latin typeface="Calibri"/>
                <a:cs typeface="Calibri"/>
              </a:rPr>
              <a:t>Hanno partecipato allo studio su base volontaria </a:t>
            </a:r>
            <a:r>
              <a:rPr lang="it-IT" sz="2000" b="1" dirty="0" smtClean="0">
                <a:latin typeface="Calibri"/>
                <a:cs typeface="Calibri"/>
              </a:rPr>
              <a:t>253</a:t>
            </a:r>
            <a:r>
              <a:rPr lang="it-IT" sz="2000" dirty="0" smtClean="0">
                <a:latin typeface="Calibri"/>
                <a:cs typeface="Calibri"/>
              </a:rPr>
              <a:t> impiegati (</a:t>
            </a:r>
            <a:r>
              <a:rPr lang="it-IT" sz="2000" b="1" dirty="0" smtClean="0">
                <a:latin typeface="Calibri"/>
                <a:cs typeface="Calibri"/>
              </a:rPr>
              <a:t>193</a:t>
            </a:r>
            <a:r>
              <a:rPr lang="it-IT" sz="2000" dirty="0" smtClean="0">
                <a:latin typeface="Calibri"/>
                <a:cs typeface="Calibri"/>
              </a:rPr>
              <a:t> sono donne) nel </a:t>
            </a:r>
            <a:r>
              <a:rPr lang="it-IT" sz="2000" i="1" dirty="0" smtClean="0">
                <a:latin typeface="Calibri"/>
                <a:cs typeface="Calibri"/>
              </a:rPr>
              <a:t>settore del welfare/organizzazioni umanitarie</a:t>
            </a:r>
            <a:r>
              <a:rPr lang="it-IT" sz="2000" dirty="0" smtClean="0">
                <a:latin typeface="Calibri"/>
                <a:cs typeface="Calibri"/>
              </a:rPr>
              <a:t>; età media 45</a:t>
            </a:r>
            <a:r>
              <a:rPr lang="it-IT" sz="2000" b="1" dirty="0" smtClean="0">
                <a:latin typeface="Calibri"/>
                <a:cs typeface="Calibri"/>
              </a:rPr>
              <a:t> </a:t>
            </a:r>
            <a:r>
              <a:rPr lang="it-IT" sz="2000" dirty="0" smtClean="0">
                <a:latin typeface="Calibri"/>
                <a:cs typeface="Calibri"/>
              </a:rPr>
              <a:t>anni (S.D.= 9,19).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b="1" dirty="0" smtClean="0">
                <a:solidFill>
                  <a:srgbClr val="800000"/>
                </a:solidFill>
                <a:latin typeface="Calibri"/>
                <a:cs typeface="Calibri"/>
              </a:rPr>
              <a:t>	</a:t>
            </a:r>
            <a:r>
              <a:rPr lang="it-IT" sz="2000" b="1" dirty="0" smtClean="0">
                <a:solidFill>
                  <a:schemeClr val="accent6"/>
                </a:solidFill>
                <a:latin typeface="Calibri"/>
                <a:cs typeface="Calibri"/>
              </a:rPr>
              <a:t>59 </a:t>
            </a:r>
            <a:r>
              <a:rPr lang="it-IT" sz="2000" dirty="0" smtClean="0">
                <a:solidFill>
                  <a:schemeClr val="accent6"/>
                </a:solidFill>
                <a:latin typeface="Calibri"/>
                <a:cs typeface="Calibri"/>
              </a:rPr>
              <a:t>partecipanti ricoprivano un ruolo di supervisori.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solidFill>
                  <a:schemeClr val="accent6"/>
                </a:solidFill>
                <a:latin typeface="Calibri"/>
                <a:cs typeface="Calibri"/>
              </a:rPr>
              <a:t>	</a:t>
            </a:r>
            <a:r>
              <a:rPr lang="it-IT" sz="2000" b="1" dirty="0" smtClean="0">
                <a:solidFill>
                  <a:schemeClr val="accent6"/>
                </a:solidFill>
                <a:latin typeface="Calibri"/>
                <a:cs typeface="Calibri"/>
              </a:rPr>
              <a:t>194</a:t>
            </a:r>
            <a:r>
              <a:rPr lang="it-IT" sz="2000" dirty="0" smtClean="0">
                <a:solidFill>
                  <a:schemeClr val="accent6"/>
                </a:solidFill>
                <a:latin typeface="Calibri"/>
                <a:cs typeface="Calibri"/>
              </a:rPr>
              <a:t> partecipanti ricoprivano un ruolo di subordinati.</a:t>
            </a:r>
            <a:endParaRPr lang="it-IT" sz="2000" u="sng" dirty="0" smtClean="0">
              <a:solidFill>
                <a:schemeClr val="accent6"/>
              </a:solidFill>
              <a:latin typeface="Calibri"/>
              <a:cs typeface="Calibri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it-IT" sz="2000" b="1" u="sng" dirty="0" smtClean="0">
              <a:latin typeface="Calibri"/>
              <a:cs typeface="Calibri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it-IT" sz="2000" b="1" u="sng" dirty="0" smtClean="0">
                <a:latin typeface="Calibri"/>
                <a:cs typeface="Calibri"/>
              </a:rPr>
              <a:t>Strumenti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Sono stati utilizzati gli stessi strumenti descritti nello Studio 1: “Social </a:t>
            </a:r>
            <a:r>
              <a:rPr lang="it-IT" sz="2000" dirty="0" err="1" smtClean="0">
                <a:latin typeface="Calibri"/>
                <a:cs typeface="Calibri"/>
              </a:rPr>
              <a:t>Dominance</a:t>
            </a:r>
            <a:r>
              <a:rPr lang="it-IT" sz="2000" dirty="0" smtClean="0">
                <a:latin typeface="Calibri"/>
                <a:cs typeface="Calibri"/>
              </a:rPr>
              <a:t> </a:t>
            </a:r>
            <a:r>
              <a:rPr lang="it-IT" sz="2000" dirty="0" err="1" smtClean="0">
                <a:latin typeface="Calibri"/>
                <a:cs typeface="Calibri"/>
              </a:rPr>
              <a:t>Orientation</a:t>
            </a:r>
            <a:r>
              <a:rPr lang="it-IT" sz="2000" dirty="0" smtClean="0">
                <a:latin typeface="Calibri"/>
                <a:cs typeface="Calibri"/>
              </a:rPr>
              <a:t> Scale</a:t>
            </a:r>
            <a:r>
              <a:rPr lang="it-IT" sz="2000" dirty="0">
                <a:latin typeface="Calibri"/>
                <a:cs typeface="Calibri"/>
              </a:rPr>
              <a:t>” </a:t>
            </a:r>
            <a:r>
              <a:rPr lang="it-IT" sz="1800" dirty="0">
                <a:latin typeface="Calibri"/>
                <a:cs typeface="Calibri"/>
              </a:rPr>
              <a:t>(</a:t>
            </a:r>
            <a:r>
              <a:rPr lang="it-IT" sz="1800" dirty="0" smtClean="0">
                <a:latin typeface="Calibri"/>
                <a:cs typeface="Calibri"/>
              </a:rPr>
              <a:t>α = .80); </a:t>
            </a:r>
            <a:r>
              <a:rPr lang="it-IT" sz="2000" dirty="0" smtClean="0">
                <a:latin typeface="Calibri"/>
                <a:cs typeface="Calibri"/>
              </a:rPr>
              <a:t>“</a:t>
            </a:r>
            <a:r>
              <a:rPr lang="it-IT" sz="2000" dirty="0" err="1" smtClean="0">
                <a:latin typeface="Calibri"/>
                <a:cs typeface="Calibri"/>
              </a:rPr>
              <a:t>Interpersonal</a:t>
            </a:r>
            <a:r>
              <a:rPr lang="it-IT" sz="2000" dirty="0" smtClean="0">
                <a:latin typeface="Calibri"/>
                <a:cs typeface="Calibri"/>
              </a:rPr>
              <a:t> </a:t>
            </a:r>
            <a:r>
              <a:rPr lang="it-IT" sz="2000" dirty="0" err="1" smtClean="0">
                <a:latin typeface="Calibri"/>
                <a:cs typeface="Calibri"/>
              </a:rPr>
              <a:t>Power</a:t>
            </a:r>
            <a:r>
              <a:rPr lang="it-IT" sz="2000" dirty="0" smtClean="0">
                <a:latin typeface="Calibri"/>
                <a:cs typeface="Calibri"/>
              </a:rPr>
              <a:t> Inventory</a:t>
            </a:r>
            <a:r>
              <a:rPr lang="it-IT" sz="2000" dirty="0">
                <a:latin typeface="Calibri"/>
                <a:cs typeface="Calibri"/>
              </a:rPr>
              <a:t>” </a:t>
            </a:r>
            <a:r>
              <a:rPr lang="it-IT" sz="1800" dirty="0">
                <a:latin typeface="Calibri"/>
                <a:cs typeface="Calibri"/>
              </a:rPr>
              <a:t>(</a:t>
            </a:r>
            <a:r>
              <a:rPr lang="it-IT" sz="1800" dirty="0" smtClean="0">
                <a:latin typeface="Calibri"/>
                <a:cs typeface="Calibri"/>
              </a:rPr>
              <a:t>α, </a:t>
            </a:r>
            <a:r>
              <a:rPr lang="it-IT" sz="1800" dirty="0" err="1" smtClean="0">
                <a:latin typeface="Calibri"/>
                <a:cs typeface="Calibri"/>
              </a:rPr>
              <a:t>harsh</a:t>
            </a:r>
            <a:r>
              <a:rPr lang="it-IT" sz="1800" dirty="0" smtClean="0">
                <a:latin typeface="Calibri"/>
                <a:cs typeface="Calibri"/>
              </a:rPr>
              <a:t> = </a:t>
            </a:r>
            <a:r>
              <a:rPr lang="it-IT" sz="1800" dirty="0">
                <a:latin typeface="Calibri"/>
                <a:cs typeface="Calibri"/>
              </a:rPr>
              <a:t>.72; </a:t>
            </a:r>
            <a:r>
              <a:rPr lang="it-IT" sz="1800" dirty="0" smtClean="0">
                <a:latin typeface="Calibri"/>
                <a:cs typeface="Calibri"/>
              </a:rPr>
              <a:t>α, soft </a:t>
            </a:r>
            <a:r>
              <a:rPr lang="it-IT" sz="1800" dirty="0">
                <a:latin typeface="Calibri"/>
                <a:cs typeface="Calibri"/>
              </a:rPr>
              <a:t>= .</a:t>
            </a:r>
            <a:r>
              <a:rPr lang="it-IT" sz="1800" dirty="0" smtClean="0">
                <a:latin typeface="Calibri"/>
                <a:cs typeface="Calibri"/>
              </a:rPr>
              <a:t>75); </a:t>
            </a:r>
            <a:r>
              <a:rPr lang="it-IT" sz="2000" dirty="0" smtClean="0">
                <a:latin typeface="Calibri"/>
                <a:cs typeface="Calibri"/>
              </a:rPr>
              <a:t>“Socio-demografiche”.</a:t>
            </a:r>
            <a:endParaRPr lang="it-IT" sz="280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5852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46"/>
          <p:cNvGraphicFramePr/>
          <p:nvPr>
            <p:extLst>
              <p:ext uri="{D42A27DB-BD31-4B8C-83A1-F6EECF244321}">
                <p14:modId xmlns:p14="http://schemas.microsoft.com/office/powerpoint/2010/main" val="1827237455"/>
              </p:ext>
            </p:extLst>
          </p:nvPr>
        </p:nvGraphicFramePr>
        <p:xfrm>
          <a:off x="553640" y="468809"/>
          <a:ext cx="8036717" cy="5899822"/>
        </p:xfrm>
        <a:graphic>
          <a:graphicData uri="http://schemas.openxmlformats.org/drawingml/2006/table">
            <a:tbl>
              <a:tblPr firstCol="1" bandRow="1"/>
              <a:tblGrid>
                <a:gridCol w="2235565"/>
                <a:gridCol w="1450288"/>
                <a:gridCol w="1450288"/>
                <a:gridCol w="1450288"/>
                <a:gridCol w="1450288"/>
              </a:tblGrid>
              <a:tr h="447713">
                <a:tc rowSpan="4">
                  <a:txBody>
                    <a:bodyPr/>
                    <a:lstStyle/>
                    <a:p>
                      <a:pPr lvl="0" algn="ctr" defTabSz="457200">
                        <a:defRPr sz="10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700" dirty="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 cap="flat" cmpd="sng" algn="ctr">
                      <a:solidFill>
                        <a:srgbClr val="6EC038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lvl="0" algn="ctr" defTabSz="457200"/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STUD</a:t>
                      </a:r>
                      <a:r>
                        <a:rPr lang="it-IT"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IO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2</a:t>
                      </a:r>
                      <a:r>
                        <a:rPr lang="it-IT" sz="1700" b="1" i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ORGANIZZAZIONE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1700" b="1" i="1" dirty="0" smtClean="0">
                          <a:solidFill>
                            <a:srgbClr val="8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HA</a:t>
                      </a:r>
                      <a:r>
                        <a:rPr sz="1700" b="1" i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  </a:t>
                      </a:r>
                      <a:endParaRPr sz="1700" b="1" i="1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4261">
                <a:tc vMerge="1">
                  <a:txBody>
                    <a:bodyPr/>
                    <a:lstStyle/>
                    <a:p>
                      <a:pPr lvl="0" algn="ctr" defTabSz="457200">
                        <a:defRPr sz="16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lvl="0" algn="ctr" defTabSz="457200"/>
                      <a:r>
                        <a:rPr sz="15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1500" b="1" dirty="0" smtClean="0">
                          <a:solidFill>
                            <a:srgbClr val="FF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Supervisor</a:t>
                      </a:r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</a:t>
                      </a:r>
                      <a:r>
                        <a:rPr sz="1500" b="1" dirty="0" smtClean="0">
                          <a:solidFill>
                            <a:srgbClr val="FF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endParaRPr sz="1500" b="1" dirty="0">
                        <a:solidFill>
                          <a:srgbClr val="FF0000"/>
                        </a:solidFill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  <a:p>
                      <a:pPr lvl="0" algn="ctr" defTabSz="457200"/>
                      <a:r>
                        <a:rPr sz="15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(N=59)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ctr" defTabSz="457200"/>
                      <a:r>
                        <a:rPr sz="15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sz="1500" b="1" dirty="0" smtClean="0">
                          <a:solidFill>
                            <a:srgbClr val="00009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Subordinat</a:t>
                      </a:r>
                      <a:r>
                        <a:rPr lang="it-IT" sz="1500" b="1" dirty="0" smtClean="0">
                          <a:solidFill>
                            <a:srgbClr val="00009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</a:t>
                      </a:r>
                      <a:r>
                        <a:rPr sz="1500" b="1" dirty="0" smtClean="0">
                          <a:solidFill>
                            <a:srgbClr val="00009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endParaRPr sz="1500" b="1" dirty="0">
                        <a:solidFill>
                          <a:srgbClr val="000090"/>
                        </a:solidFill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  <a:p>
                      <a:pPr lvl="0" algn="ctr" defTabSz="457200"/>
                      <a:r>
                        <a:rPr sz="15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(N=194)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pPr lvl="0" algn="ctr" defTabSz="457200">
                        <a:defRPr sz="16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Harsh</a:t>
                      </a:r>
                    </a:p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100" b="1" i="1" baseline="31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0,64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Soft</a:t>
                      </a:r>
                    </a:p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100" b="1" i="1" baseline="31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0,30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Harsh</a:t>
                      </a:r>
                    </a:p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100" b="1" i="1" baseline="31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0,45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Soft</a:t>
                      </a:r>
                    </a:p>
                    <a:p>
                      <a:pPr lvl="0" algn="ctr" defTabSz="457200"/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R</a:t>
                      </a:r>
                      <a:r>
                        <a:rPr sz="1100" b="1" i="1" baseline="31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  <a:r>
                        <a:rPr sz="1100" b="1" i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= 0,31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4081">
                <a:tc vMerge="1">
                  <a:txBody>
                    <a:bodyPr/>
                    <a:lstStyle/>
                    <a:p>
                      <a:pPr lvl="0" algn="ctr" defTabSz="457200">
                        <a:defRPr sz="1600" i="1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  <a:endParaRPr sz="1100" dirty="0"/>
                    </a:p>
                  </a:txBody>
                  <a:tcPr marL="35719" marR="35719" marT="35719" marB="35719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1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𝛽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i="1">
                          <a:solidFill>
                            <a:srgbClr val="FFFFFF"/>
                          </a:solidFill>
                          <a:sym typeface="Helvetica"/>
                        </a:rPr>
                        <a:t>SDO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0,56***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-0,50**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0,36***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-0,15*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i="1">
                          <a:solidFill>
                            <a:srgbClr val="FFFFFF"/>
                          </a:solidFill>
                          <a:sym typeface="Helvetica"/>
                        </a:rPr>
                        <a:t>Harsh tactics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0,73***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0,61***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i="1">
                          <a:solidFill>
                            <a:srgbClr val="FFFFFF"/>
                          </a:solidFill>
                          <a:sym typeface="Helvetica"/>
                        </a:rPr>
                        <a:t>Soft tactics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0,38***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sz="2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1400"/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0,48***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4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Genere</a:t>
                      </a:r>
                      <a:endParaRPr sz="14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-0,28**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0,21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-0,08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0,00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4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Età</a:t>
                      </a:r>
                      <a:endParaRPr sz="14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-0,16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0,24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-0,06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0,00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625078">
                <a:tc>
                  <a:txBody>
                    <a:bodyPr/>
                    <a:lstStyle/>
                    <a:p>
                      <a:pPr lvl="0" algn="ctr" defTabSz="4572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it-IT" sz="1400" b="1" i="1" dirty="0" smtClean="0">
                          <a:solidFill>
                            <a:srgbClr val="FFFFFF"/>
                          </a:solidFill>
                          <a:sym typeface="Helvetica"/>
                        </a:rPr>
                        <a:t>Livello educativo</a:t>
                      </a:r>
                      <a:endParaRPr sz="1400" b="1" i="1" dirty="0">
                        <a:solidFill>
                          <a:srgbClr val="FFFFFF"/>
                        </a:solidFill>
                        <a:sym typeface="Helvetica"/>
                      </a:endParaRP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0,2*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-0,21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-0,11*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/>
                      <a:r>
                        <a:rPr sz="1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0,04</a:t>
                      </a:r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258961">
                <a:tc>
                  <a:txBody>
                    <a:bodyPr/>
                    <a:lstStyle/>
                    <a:p>
                      <a:pPr lvl="0" algn="ctr" defTabSz="457200">
                        <a:defRPr sz="1600" i="1">
                          <a:sym typeface="Helvetica"/>
                        </a:defRPr>
                      </a:pPr>
                      <a:endParaRPr sz="1100"/>
                    </a:p>
                  </a:txBody>
                  <a:tcPr marL="35719" marR="35719" marT="35719" marB="35719" anchor="ctr" horzOverflow="overflow">
                    <a:lnL w="12700"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499BC9"/>
                    </a:solidFill>
                  </a:tcPr>
                </a:tc>
                <a:tc gridSpan="4">
                  <a:txBody>
                    <a:bodyPr/>
                    <a:lstStyle/>
                    <a:p>
                      <a:pPr lvl="0" algn="ctr" defTabSz="457200"/>
                      <a:r>
                        <a:rPr sz="1100" b="1" i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*p &lt; .05. **p &lt; .01. ***p &lt; .0001. </a:t>
                      </a:r>
                    </a:p>
                  </a:txBody>
                  <a:tcPr marL="35719" marR="35719" marT="35719" marB="35719" anchor="ctr" horzOverflow="overflow">
                    <a:lnL w="25400">
                      <a:solidFill>
                        <a:srgbClr val="6EC038"/>
                      </a:solidFill>
                      <a:miter lim="400000"/>
                    </a:lnL>
                    <a:lnR w="25400">
                      <a:solidFill>
                        <a:srgbClr val="6EC038"/>
                      </a:solidFill>
                      <a:miter lim="400000"/>
                    </a:lnR>
                    <a:lnT w="25400">
                      <a:solidFill>
                        <a:srgbClr val="6EC038"/>
                      </a:solidFill>
                      <a:miter lim="400000"/>
                    </a:lnT>
                    <a:lnB w="25400">
                      <a:solidFill>
                        <a:srgbClr val="6EC038"/>
                      </a:solidFill>
                      <a:miter lim="400000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543520" y="28197"/>
            <a:ext cx="7772400" cy="4429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4400" eaLnBrk="1" hangingPunct="1"/>
            <a:r>
              <a:rPr lang="it-IT" sz="2800" dirty="0" smtClean="0">
                <a:solidFill>
                  <a:srgbClr val="000000"/>
                </a:solidFill>
                <a:latin typeface="Trebuchet MS" charset="0"/>
              </a:rPr>
              <a:t>                      STUDIO 2: Risultati</a:t>
            </a:r>
            <a:endParaRPr lang="it-IT" sz="2800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30497"/>
            <a:ext cx="26997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it-IT" sz="1600" b="1" dirty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Quattro regressioni multiple per misurare l’associazione tra SDO e strategie di </a:t>
            </a:r>
            <a:r>
              <a:rPr lang="it-IT" sz="1600" b="1" dirty="0" smtClean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potere, </a:t>
            </a:r>
            <a:r>
              <a:rPr lang="it-IT" sz="1600" b="1" dirty="0">
                <a:solidFill>
                  <a:srgbClr val="00009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controllando per le variabili socio-demografiche.</a:t>
            </a:r>
            <a:endParaRPr lang="it-IT" sz="1600" b="1" u="sng" dirty="0">
              <a:solidFill>
                <a:srgbClr val="000090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Aft>
                <a:spcPct val="0"/>
              </a:spcAft>
              <a:defRPr/>
            </a:pPr>
            <a:r>
              <a:rPr lang="en-US" sz="1600" b="1" u="sng" dirty="0" smtClean="0">
                <a:solidFill>
                  <a:srgbClr val="FF0000"/>
                </a:solidFill>
                <a:latin typeface="Trebuchet MS" charset="0"/>
                <a:ea typeface="ＭＳ Ｐゴシック" charset="0"/>
                <a:cs typeface="ＭＳ Ｐゴシック" charset="0"/>
              </a:rPr>
              <a:t> </a:t>
            </a:r>
            <a:endParaRPr lang="en-US" sz="1600" b="1" u="sng" dirty="0">
              <a:solidFill>
                <a:srgbClr val="FF0000"/>
              </a:solidFill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Ovale 17"/>
          <p:cNvSpPr/>
          <p:nvPr/>
        </p:nvSpPr>
        <p:spPr>
          <a:xfrm>
            <a:off x="3049474" y="2456157"/>
            <a:ext cx="863600" cy="431800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9" name="Ovale 18"/>
          <p:cNvSpPr/>
          <p:nvPr/>
        </p:nvSpPr>
        <p:spPr>
          <a:xfrm>
            <a:off x="5940003" y="2435846"/>
            <a:ext cx="863600" cy="431800"/>
          </a:xfrm>
          <a:prstGeom prst="ellipse">
            <a:avLst/>
          </a:prstGeom>
          <a:noFill/>
          <a:ln w="38100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" name="Ovale 21"/>
          <p:cNvSpPr/>
          <p:nvPr/>
        </p:nvSpPr>
        <p:spPr>
          <a:xfrm>
            <a:off x="7452320" y="2433217"/>
            <a:ext cx="863600" cy="4318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4499992" y="2433217"/>
            <a:ext cx="863600" cy="431800"/>
          </a:xfrm>
          <a:prstGeom prst="ellipse">
            <a:avLst/>
          </a:prstGeom>
          <a:noFill/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52022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3693"/>
            <a:ext cx="7772400" cy="685800"/>
          </a:xfrm>
        </p:spPr>
        <p:txBody>
          <a:bodyPr/>
          <a:lstStyle/>
          <a:p>
            <a:pPr eaLnBrk="1" hangingPunct="1"/>
            <a:r>
              <a:rPr lang="en-US" sz="3200" dirty="0" err="1" smtClean="0">
                <a:latin typeface="Calibri"/>
                <a:cs typeface="Calibri"/>
              </a:rPr>
              <a:t>Conclusioni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(1/2)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916" y="766482"/>
            <a:ext cx="8788167" cy="487189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en-GB" sz="2200" dirty="0" smtClean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dirty="0" smtClean="0">
                <a:latin typeface="Calibri"/>
                <a:cs typeface="Calibri"/>
              </a:rPr>
              <a:t>I risultati sono coerenti con la SDT (</a:t>
            </a:r>
            <a:r>
              <a:rPr lang="it-IT" sz="2200" dirty="0" err="1" smtClean="0">
                <a:latin typeface="Calibri"/>
                <a:cs typeface="Calibri"/>
              </a:rPr>
              <a:t>Sidanius</a:t>
            </a:r>
            <a:r>
              <a:rPr lang="it-IT" sz="2200" dirty="0" smtClean="0">
                <a:latin typeface="Calibri"/>
                <a:cs typeface="Calibri"/>
              </a:rPr>
              <a:t> &amp; </a:t>
            </a:r>
            <a:r>
              <a:rPr lang="it-IT" sz="2200" dirty="0" err="1" smtClean="0">
                <a:latin typeface="Calibri"/>
                <a:cs typeface="Calibri"/>
              </a:rPr>
              <a:t>Pratto</a:t>
            </a:r>
            <a:r>
              <a:rPr lang="it-IT" sz="2200" dirty="0" smtClean="0">
                <a:latin typeface="Calibri"/>
                <a:cs typeface="Calibri"/>
              </a:rPr>
              <a:t>, 1999), supervisori e subordinati (alti-SDO), di ambienti sia HE che HA </a:t>
            </a:r>
            <a:r>
              <a:rPr lang="it-IT" sz="2200" b="1" i="1" dirty="0" smtClean="0">
                <a:latin typeface="Calibri"/>
                <a:cs typeface="Calibri"/>
              </a:rPr>
              <a:t>si coordinano nell’uso/</a:t>
            </a:r>
            <a:r>
              <a:rPr lang="it-IT" sz="2200" b="1" i="1" dirty="0" err="1" smtClean="0">
                <a:latin typeface="Calibri"/>
                <a:cs typeface="Calibri"/>
              </a:rPr>
              <a:t>acquiescienza</a:t>
            </a:r>
            <a:r>
              <a:rPr lang="it-IT" sz="2200" b="1" i="1" dirty="0" smtClean="0">
                <a:latin typeface="Calibri"/>
                <a:cs typeface="Calibri"/>
              </a:rPr>
              <a:t> verso strategie di potere </a:t>
            </a:r>
            <a:r>
              <a:rPr lang="it-IT" sz="2200" b="1" i="1" dirty="0" err="1" smtClean="0">
                <a:latin typeface="Calibri"/>
                <a:cs typeface="Calibri"/>
              </a:rPr>
              <a:t>harsh</a:t>
            </a:r>
            <a:r>
              <a:rPr lang="it-IT" sz="2200" dirty="0" smtClean="0">
                <a:latin typeface="Calibri"/>
                <a:cs typeface="Calibri"/>
              </a:rPr>
              <a:t> (Aiello, </a:t>
            </a:r>
            <a:r>
              <a:rPr lang="it-IT" sz="2200" dirty="0" err="1" smtClean="0">
                <a:latin typeface="Calibri"/>
                <a:cs typeface="Calibri"/>
              </a:rPr>
              <a:t>Pratto</a:t>
            </a:r>
            <a:r>
              <a:rPr lang="it-IT" sz="2200" dirty="0" smtClean="0">
                <a:latin typeface="Calibri"/>
                <a:cs typeface="Calibri"/>
              </a:rPr>
              <a:t> &amp; </a:t>
            </a:r>
            <a:r>
              <a:rPr lang="it-IT" sz="2200" dirty="0" err="1" smtClean="0">
                <a:latin typeface="Calibri"/>
                <a:cs typeface="Calibri"/>
              </a:rPr>
              <a:t>Pierro</a:t>
            </a:r>
            <a:r>
              <a:rPr lang="it-IT" sz="2200" dirty="0" smtClean="0">
                <a:latin typeface="Calibri"/>
                <a:cs typeface="Calibri"/>
              </a:rPr>
              <a:t>, 2013) e, solo nel caso specifico delle organizzazioni HA, </a:t>
            </a:r>
            <a:r>
              <a:rPr lang="it-IT" sz="2200" b="1" i="1" dirty="0" smtClean="0">
                <a:latin typeface="Calibri"/>
                <a:cs typeface="Calibri"/>
              </a:rPr>
              <a:t>anche opponendosi alle strategie soft</a:t>
            </a:r>
            <a:r>
              <a:rPr lang="it-IT" sz="2200" dirty="0" smtClean="0">
                <a:latin typeface="Calibri"/>
                <a:cs typeface="Calibri"/>
              </a:rPr>
              <a:t>: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1800" dirty="0">
                <a:latin typeface="Calibri"/>
                <a:cs typeface="Calibri"/>
              </a:rPr>
              <a:t>In un ambiente HE non si osserva un’opposizione a strategie soft in quanto queste strategie non sono </a:t>
            </a:r>
            <a:r>
              <a:rPr lang="it-IT" sz="1800" dirty="0" smtClean="0">
                <a:latin typeface="Calibri"/>
                <a:cs typeface="Calibri"/>
              </a:rPr>
              <a:t>“promosse” </a:t>
            </a:r>
            <a:r>
              <a:rPr lang="it-IT" sz="1800" dirty="0">
                <a:latin typeface="Calibri"/>
                <a:cs typeface="Calibri"/>
              </a:rPr>
              <a:t>nell’ambiente, ne tantomeno adottate dai supervisori, di conseguenza risulta impossibile ai subordinati accondiscendervi.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1800" dirty="0">
                <a:latin typeface="Calibri"/>
                <a:cs typeface="Calibri"/>
              </a:rPr>
              <a:t>Supervisori e subordinati </a:t>
            </a:r>
            <a:r>
              <a:rPr lang="it-IT" sz="1800" dirty="0" smtClean="0">
                <a:latin typeface="Calibri"/>
                <a:cs typeface="Calibri"/>
              </a:rPr>
              <a:t>alti-SDO “reagiscono” </a:t>
            </a:r>
            <a:r>
              <a:rPr lang="it-IT" sz="1800" dirty="0">
                <a:latin typeface="Calibri"/>
                <a:cs typeface="Calibri"/>
              </a:rPr>
              <a:t>verso un ambiente (HA) che tende a non </a:t>
            </a:r>
            <a:r>
              <a:rPr lang="it-IT" sz="1800" dirty="0" smtClean="0">
                <a:latin typeface="Calibri"/>
                <a:cs typeface="Calibri"/>
              </a:rPr>
              <a:t>incentivare </a:t>
            </a:r>
            <a:r>
              <a:rPr lang="it-IT" sz="1800" dirty="0">
                <a:latin typeface="Calibri"/>
                <a:cs typeface="Calibri"/>
              </a:rPr>
              <a:t>le gerarchie (una sorta di “</a:t>
            </a:r>
            <a:r>
              <a:rPr lang="it-IT" sz="1800" dirty="0" err="1">
                <a:latin typeface="Calibri"/>
                <a:cs typeface="Calibri"/>
              </a:rPr>
              <a:t>misfit</a:t>
            </a:r>
            <a:r>
              <a:rPr lang="it-IT" sz="1800" dirty="0">
                <a:latin typeface="Calibri"/>
                <a:cs typeface="Calibri"/>
              </a:rPr>
              <a:t>” persona-ambiente</a:t>
            </a:r>
            <a:r>
              <a:rPr lang="it-IT" sz="1800" dirty="0" smtClean="0">
                <a:latin typeface="Calibri"/>
                <a:cs typeface="Calibri"/>
              </a:rPr>
              <a:t>) non solo promuovendo strategie </a:t>
            </a:r>
            <a:r>
              <a:rPr lang="it-IT" sz="1800" dirty="0" err="1" smtClean="0">
                <a:latin typeface="Calibri"/>
                <a:cs typeface="Calibri"/>
              </a:rPr>
              <a:t>harsh</a:t>
            </a:r>
            <a:r>
              <a:rPr lang="it-IT" sz="1800" dirty="0" smtClean="0">
                <a:latin typeface="Calibri"/>
                <a:cs typeface="Calibri"/>
              </a:rPr>
              <a:t> ma anche opponendosi a strategie soft. </a:t>
            </a:r>
            <a:endParaRPr lang="en-GB" sz="1800" dirty="0">
              <a:latin typeface="Calibri"/>
              <a:cs typeface="Calibri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endParaRPr lang="it-IT" sz="1800" dirty="0" smtClean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1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569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en-US" sz="3200" dirty="0" err="1" smtClean="0">
                <a:latin typeface="Calibri"/>
                <a:cs typeface="Calibri"/>
              </a:rPr>
              <a:t>Conclusioni</a:t>
            </a:r>
            <a:r>
              <a:rPr lang="en-US" sz="3200" dirty="0" smtClean="0">
                <a:latin typeface="Calibri"/>
                <a:cs typeface="Calibri"/>
              </a:rPr>
              <a:t> (2/2)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78423"/>
            <a:ext cx="9144000" cy="57150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b="1" i="1" dirty="0">
                <a:latin typeface="Calibri"/>
                <a:cs typeface="Calibri"/>
              </a:rPr>
              <a:t>I </a:t>
            </a:r>
            <a:r>
              <a:rPr lang="it-IT" sz="2200" b="1" i="1" dirty="0" smtClean="0">
                <a:latin typeface="Calibri"/>
                <a:cs typeface="Calibri"/>
              </a:rPr>
              <a:t>supervisori utilizzano prevalentemente strategie di potere </a:t>
            </a:r>
            <a:r>
              <a:rPr lang="it-IT" sz="2200" b="1" i="1" dirty="0" err="1">
                <a:latin typeface="Calibri"/>
                <a:cs typeface="Calibri"/>
              </a:rPr>
              <a:t>harsh</a:t>
            </a:r>
            <a:r>
              <a:rPr lang="it-IT" sz="2200" b="1" i="1" dirty="0" smtClean="0">
                <a:latin typeface="Calibri"/>
                <a:cs typeface="Calibri"/>
              </a:rPr>
              <a:t> </a:t>
            </a:r>
            <a:r>
              <a:rPr lang="it-IT" sz="2200" dirty="0" smtClean="0">
                <a:latin typeface="Calibri"/>
                <a:cs typeface="Calibri"/>
              </a:rPr>
              <a:t>basandosi sulla loro </a:t>
            </a:r>
            <a:r>
              <a:rPr lang="it-IT" sz="2200" dirty="0">
                <a:latin typeface="Calibri"/>
                <a:cs typeface="Calibri"/>
              </a:rPr>
              <a:t>posizione gerarchica, </a:t>
            </a:r>
            <a:r>
              <a:rPr lang="it-IT" sz="2200" dirty="0" smtClean="0">
                <a:latin typeface="Calibri"/>
                <a:cs typeface="Calibri"/>
              </a:rPr>
              <a:t>promuovendo diseguaglianze.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b="1" i="1" dirty="0">
                <a:latin typeface="Calibri"/>
                <a:cs typeface="Calibri"/>
              </a:rPr>
              <a:t>I</a:t>
            </a:r>
            <a:r>
              <a:rPr lang="it-IT" sz="2200" b="1" i="1" dirty="0" smtClean="0">
                <a:latin typeface="Calibri"/>
                <a:cs typeface="Calibri"/>
              </a:rPr>
              <a:t> </a:t>
            </a:r>
            <a:r>
              <a:rPr lang="it-IT" sz="2200" b="1" i="1" dirty="0">
                <a:latin typeface="Calibri"/>
                <a:cs typeface="Calibri"/>
              </a:rPr>
              <a:t>subordinati acquiescono per mantenere stabile l’assetto gerarchico </a:t>
            </a:r>
            <a:r>
              <a:rPr lang="it-IT" sz="2200" dirty="0" smtClean="0">
                <a:latin typeface="Calibri"/>
                <a:cs typeface="Calibri"/>
              </a:rPr>
              <a:t>(</a:t>
            </a:r>
            <a:r>
              <a:rPr lang="it-IT" sz="2200" i="1" dirty="0" smtClean="0">
                <a:latin typeface="Calibri"/>
                <a:cs typeface="Calibri"/>
              </a:rPr>
              <a:t>status-quo</a:t>
            </a:r>
            <a:r>
              <a:rPr lang="it-IT" sz="2200" dirty="0">
                <a:latin typeface="Calibri"/>
                <a:cs typeface="Calibri"/>
              </a:rPr>
              <a:t>), attuando una sorta di </a:t>
            </a:r>
            <a:r>
              <a:rPr lang="it-IT" sz="2200" i="1" dirty="0" smtClean="0">
                <a:latin typeface="Calibri"/>
                <a:cs typeface="Calibri"/>
              </a:rPr>
              <a:t>self-</a:t>
            </a:r>
            <a:r>
              <a:rPr lang="it-IT" sz="2200" i="1" dirty="0" err="1" smtClean="0">
                <a:latin typeface="Calibri"/>
                <a:cs typeface="Calibri"/>
              </a:rPr>
              <a:t>debilitation</a:t>
            </a:r>
            <a:r>
              <a:rPr lang="it-IT" sz="2200" i="1" dirty="0" smtClean="0">
                <a:latin typeface="Calibri"/>
                <a:cs typeface="Calibri"/>
              </a:rPr>
              <a:t>, </a:t>
            </a:r>
            <a:r>
              <a:rPr lang="it-IT" sz="2200" dirty="0" smtClean="0">
                <a:latin typeface="Calibri"/>
                <a:cs typeface="Calibri"/>
              </a:rPr>
              <a:t>appoggiano cioè  strategie di potere di </a:t>
            </a:r>
            <a:r>
              <a:rPr lang="it-IT" sz="2200" dirty="0">
                <a:latin typeface="Calibri"/>
                <a:cs typeface="Calibri"/>
              </a:rPr>
              <a:t>tipo coercitivo rinunciando </a:t>
            </a:r>
            <a:r>
              <a:rPr lang="it-IT" sz="2200" dirty="0" smtClean="0">
                <a:latin typeface="Calibri"/>
                <a:cs typeface="Calibri"/>
              </a:rPr>
              <a:t>a gradi di libertà decisionale nel decidere se accondiscendere o meno al potere esercitato dall’agente di influenza</a:t>
            </a:r>
            <a:r>
              <a:rPr lang="it-IT" sz="2200" i="1" dirty="0" smtClean="0">
                <a:latin typeface="Calibri"/>
                <a:cs typeface="Calibri"/>
              </a:rPr>
              <a:t> </a:t>
            </a:r>
            <a:r>
              <a:rPr lang="it-IT" sz="2200" dirty="0">
                <a:latin typeface="Calibri"/>
                <a:cs typeface="Calibri"/>
              </a:rPr>
              <a:t>(</a:t>
            </a:r>
            <a:r>
              <a:rPr lang="it-IT" sz="2200" dirty="0" err="1">
                <a:latin typeface="Calibri"/>
                <a:cs typeface="Calibri"/>
              </a:rPr>
              <a:t>Sidanius</a:t>
            </a:r>
            <a:r>
              <a:rPr lang="it-IT" sz="2200" dirty="0">
                <a:latin typeface="Calibri"/>
                <a:cs typeface="Calibri"/>
              </a:rPr>
              <a:t> &amp; </a:t>
            </a:r>
            <a:r>
              <a:rPr lang="it-IT" sz="2200" dirty="0" err="1">
                <a:latin typeface="Calibri"/>
                <a:cs typeface="Calibri"/>
              </a:rPr>
              <a:t>Pratto</a:t>
            </a:r>
            <a:r>
              <a:rPr lang="it-IT" sz="2200" dirty="0">
                <a:latin typeface="Calibri"/>
                <a:cs typeface="Calibri"/>
              </a:rPr>
              <a:t>, 1999</a:t>
            </a:r>
            <a:r>
              <a:rPr lang="it-IT" sz="2200" dirty="0" smtClean="0">
                <a:latin typeface="Calibri"/>
                <a:cs typeface="Calibri"/>
              </a:rPr>
              <a:t>).</a:t>
            </a:r>
            <a:endParaRPr lang="it-IT" sz="2200" i="1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4451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Calibri"/>
                <a:cs typeface="Calibri"/>
              </a:rPr>
              <a:t>Limiti e prospettive</a:t>
            </a:r>
            <a:r>
              <a:rPr lang="it-IT" dirty="0" smtClean="0">
                <a:latin typeface="Calibri"/>
                <a:cs typeface="Calibri"/>
              </a:rPr>
              <a:t> </a:t>
            </a:r>
            <a:r>
              <a:rPr lang="it-IT" sz="3200" dirty="0">
                <a:latin typeface="Calibri"/>
                <a:cs typeface="Calibri"/>
              </a:rPr>
              <a:t>future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dirty="0">
                <a:latin typeface="Calibri"/>
                <a:cs typeface="Calibri"/>
              </a:rPr>
              <a:t>Risultati preliminari da corroborare </a:t>
            </a:r>
            <a:r>
              <a:rPr lang="it-IT" sz="2200" dirty="0" smtClean="0">
                <a:latin typeface="Calibri"/>
                <a:cs typeface="Calibri"/>
              </a:rPr>
              <a:t>(studi </a:t>
            </a:r>
            <a:r>
              <a:rPr lang="it-IT" sz="2200" dirty="0">
                <a:latin typeface="Calibri"/>
                <a:cs typeface="Calibri"/>
              </a:rPr>
              <a:t>longitudinali)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dirty="0">
                <a:latin typeface="Calibri"/>
                <a:cs typeface="Calibri"/>
              </a:rPr>
              <a:t>Bassa numerosità campionaria dei supervisori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200" dirty="0" smtClean="0">
                <a:latin typeface="Calibri"/>
                <a:cs typeface="Calibri"/>
              </a:rPr>
              <a:t>Applicazione di MIXED </a:t>
            </a:r>
            <a:r>
              <a:rPr lang="it-IT" sz="2200" dirty="0" err="1" smtClean="0">
                <a:latin typeface="Calibri"/>
                <a:cs typeface="Calibri"/>
              </a:rPr>
              <a:t>models</a:t>
            </a:r>
            <a:r>
              <a:rPr lang="it-IT" sz="2200" dirty="0">
                <a:latin typeface="Calibri"/>
                <a:cs typeface="Calibri"/>
              </a:rPr>
              <a:t>,</a:t>
            </a:r>
            <a:r>
              <a:rPr lang="it-IT" sz="2200" dirty="0" smtClean="0">
                <a:latin typeface="Calibri"/>
                <a:cs typeface="Calibri"/>
              </a:rPr>
              <a:t> </a:t>
            </a:r>
            <a:r>
              <a:rPr lang="it-IT" sz="2200" dirty="0">
                <a:latin typeface="Calibri"/>
                <a:cs typeface="Calibri"/>
              </a:rPr>
              <a:t>per </a:t>
            </a:r>
            <a:r>
              <a:rPr lang="it-IT" sz="2200" dirty="0" smtClean="0">
                <a:latin typeface="Calibri"/>
                <a:cs typeface="Calibri"/>
              </a:rPr>
              <a:t>confrontare i differenti livelli di “</a:t>
            </a:r>
            <a:r>
              <a:rPr lang="it-IT" sz="2200" dirty="0" err="1" smtClean="0">
                <a:latin typeface="Calibri"/>
                <a:cs typeface="Calibri"/>
              </a:rPr>
              <a:t>endorsment</a:t>
            </a:r>
            <a:r>
              <a:rPr lang="it-IT" sz="2200" dirty="0">
                <a:latin typeface="Calibri"/>
                <a:cs typeface="Calibri"/>
              </a:rPr>
              <a:t>” delle strategie </a:t>
            </a:r>
            <a:r>
              <a:rPr lang="it-IT" sz="2200" dirty="0" err="1">
                <a:latin typeface="Calibri"/>
                <a:cs typeface="Calibri"/>
              </a:rPr>
              <a:t>harsh</a:t>
            </a:r>
            <a:r>
              <a:rPr lang="it-IT" sz="2200" dirty="0">
                <a:latin typeface="Calibri"/>
                <a:cs typeface="Calibri"/>
              </a:rPr>
              <a:t>/soft in supervisori e subordinati (</a:t>
            </a:r>
            <a:r>
              <a:rPr lang="it-IT" sz="2200" dirty="0" smtClean="0">
                <a:latin typeface="Calibri"/>
                <a:cs typeface="Calibri"/>
              </a:rPr>
              <a:t>alti-SDO</a:t>
            </a:r>
            <a:r>
              <a:rPr lang="it-IT" sz="2200" dirty="0">
                <a:latin typeface="Calibri"/>
                <a:cs typeface="Calibri"/>
              </a:rPr>
              <a:t>) </a:t>
            </a:r>
            <a:r>
              <a:rPr lang="it-IT" sz="2200" dirty="0" smtClean="0">
                <a:latin typeface="Calibri"/>
                <a:cs typeface="Calibri"/>
              </a:rPr>
              <a:t>tra i </a:t>
            </a:r>
            <a:r>
              <a:rPr lang="it-IT" sz="2200" dirty="0">
                <a:latin typeface="Calibri"/>
                <a:cs typeface="Calibri"/>
              </a:rPr>
              <a:t>differenti contesti </a:t>
            </a:r>
            <a:r>
              <a:rPr lang="it-IT" sz="2200" dirty="0" smtClean="0">
                <a:latin typeface="Calibri"/>
                <a:cs typeface="Calibri"/>
              </a:rPr>
              <a:t>organizzativi (HE vs HA).</a:t>
            </a:r>
            <a:endParaRPr lang="it-IT" sz="2200" dirty="0">
              <a:latin typeface="Calibri"/>
              <a:cs typeface="Calibri"/>
            </a:endParaRPr>
          </a:p>
          <a:p>
            <a:endParaRPr lang="it-IT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7020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7921625" cy="4687887"/>
          </a:xfrm>
        </p:spPr>
        <p:txBody>
          <a:bodyPr/>
          <a:lstStyle/>
          <a:p>
            <a:pPr marL="471488" lvl="1" indent="-200025" eaLnBrk="1" hangingPunct="1">
              <a:buFontTx/>
              <a:buNone/>
              <a:tabLst>
                <a:tab pos="265113" algn="l"/>
              </a:tabLst>
            </a:pPr>
            <a:r>
              <a:rPr lang="en-US" i="1" dirty="0" smtClean="0">
                <a:latin typeface="Calibri"/>
                <a:cs typeface="Calibri"/>
              </a:rPr>
              <a:t>Grazie per </a:t>
            </a:r>
            <a:r>
              <a:rPr lang="en-US" i="1" dirty="0" err="1" smtClean="0">
                <a:latin typeface="Calibri"/>
                <a:cs typeface="Calibri"/>
              </a:rPr>
              <a:t>l’attenzione</a:t>
            </a:r>
            <a:r>
              <a:rPr lang="en-US" i="1" dirty="0" smtClean="0">
                <a:latin typeface="Calibri"/>
                <a:cs typeface="Calibri"/>
              </a:rPr>
              <a:t>!</a:t>
            </a:r>
          </a:p>
          <a:p>
            <a:pPr marL="471488" lvl="1" indent="-200025" eaLnBrk="1" hangingPunct="1">
              <a:buFontTx/>
              <a:buNone/>
              <a:tabLst>
                <a:tab pos="265113" algn="l"/>
              </a:tabLst>
            </a:pPr>
            <a:r>
              <a:rPr lang="en-US" i="1" dirty="0" smtClean="0">
                <a:latin typeface="Calibri"/>
                <a:cs typeface="Calibri"/>
              </a:rPr>
              <a:t> </a:t>
            </a:r>
          </a:p>
          <a:p>
            <a:pPr marL="471488" lvl="1" indent="-200025" eaLnBrk="1" hangingPunct="1">
              <a:buFontTx/>
              <a:buNone/>
              <a:tabLst>
                <a:tab pos="265113" algn="l"/>
              </a:tabLst>
            </a:pPr>
            <a:endParaRPr lang="en-US" i="1" dirty="0">
              <a:latin typeface="Calibri"/>
              <a:cs typeface="Calibri"/>
            </a:endParaRPr>
          </a:p>
          <a:p>
            <a:pPr marL="471488" lvl="1" indent="-200025" eaLnBrk="1" hangingPunct="1">
              <a:buFontTx/>
              <a:buNone/>
              <a:tabLst>
                <a:tab pos="265113" algn="l"/>
              </a:tabLst>
            </a:pPr>
            <a:endParaRPr lang="en-US" i="1" dirty="0" smtClean="0">
              <a:latin typeface="Calibri"/>
              <a:cs typeface="Calibri"/>
            </a:endParaRPr>
          </a:p>
          <a:p>
            <a:pPr marL="471488" lvl="1" indent="-200025" algn="r" eaLnBrk="1" hangingPunct="1">
              <a:buFontTx/>
              <a:buNone/>
              <a:tabLst>
                <a:tab pos="265113" algn="l"/>
              </a:tabLst>
            </a:pPr>
            <a:r>
              <a:rPr lang="en-US" dirty="0" err="1" smtClean="0">
                <a:latin typeface="Calibri"/>
                <a:cs typeface="Calibri"/>
              </a:rPr>
              <a:t>Alessio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Tesi</a:t>
            </a:r>
            <a:endParaRPr lang="en-US" dirty="0">
              <a:latin typeface="Calibri"/>
              <a:cs typeface="Calibri"/>
            </a:endParaRPr>
          </a:p>
          <a:p>
            <a:pPr marL="419100" lvl="2" indent="0" algn="r" eaLnBrk="1" hangingPunct="1">
              <a:lnSpc>
                <a:spcPct val="80000"/>
              </a:lnSpc>
              <a:buFontTx/>
              <a:buNone/>
              <a:tabLst>
                <a:tab pos="265113" algn="l"/>
              </a:tabLst>
            </a:pPr>
            <a:r>
              <a:rPr lang="en-US" sz="2800" i="1" dirty="0" err="1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lang="en-US" sz="2800" i="1" dirty="0" err="1" smtClean="0">
                <a:solidFill>
                  <a:srgbClr val="0000FF"/>
                </a:solidFill>
                <a:latin typeface="Calibri"/>
                <a:cs typeface="Calibri"/>
              </a:rPr>
              <a:t>lessio.tesi@sp.unipi.it</a:t>
            </a:r>
            <a:endParaRPr lang="en-US" sz="2800" i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419100" lvl="2" indent="0" algn="r" eaLnBrk="1" hangingPunct="1">
              <a:lnSpc>
                <a:spcPct val="80000"/>
              </a:lnSpc>
              <a:buFontTx/>
              <a:buNone/>
              <a:tabLst>
                <a:tab pos="265113" algn="l"/>
              </a:tabLst>
            </a:pPr>
            <a:endParaRPr lang="en-US" sz="2800" i="1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419100" lvl="2" indent="0" algn="r" eaLnBrk="1" hangingPunct="1">
              <a:lnSpc>
                <a:spcPct val="80000"/>
              </a:lnSpc>
              <a:buFontTx/>
              <a:buNone/>
              <a:tabLst>
                <a:tab pos="265113" algn="l"/>
              </a:tabLst>
            </a:pPr>
            <a:r>
              <a:rPr lang="en-US" sz="2800" dirty="0" smtClean="0">
                <a:latin typeface="Calibri"/>
                <a:cs typeface="Calibri"/>
              </a:rPr>
              <a:t>Antonio Aiello</a:t>
            </a:r>
          </a:p>
          <a:p>
            <a:pPr marL="419100" lvl="2" indent="0" algn="r" eaLnBrk="1" hangingPunct="1">
              <a:lnSpc>
                <a:spcPct val="80000"/>
              </a:lnSpc>
              <a:buFontTx/>
              <a:buNone/>
              <a:tabLst>
                <a:tab pos="265113" algn="l"/>
              </a:tabLst>
            </a:pPr>
            <a:r>
              <a:rPr lang="en-US" sz="2800" i="1" dirty="0" err="1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lang="en-US" sz="2800" i="1" smtClean="0">
                <a:solidFill>
                  <a:srgbClr val="0000FF"/>
                </a:solidFill>
                <a:latin typeface="Calibri"/>
                <a:cs typeface="Calibri"/>
              </a:rPr>
              <a:t>ntonio.aiello@unipi.it</a:t>
            </a:r>
            <a:endParaRPr lang="en-US" sz="2800" i="1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471488" lvl="1" indent="-200025" eaLnBrk="1" hangingPunct="1">
              <a:buFontTx/>
              <a:buNone/>
              <a:tabLst>
                <a:tab pos="265113" algn="l"/>
              </a:tabLst>
            </a:pPr>
            <a:endParaRPr lang="en-US" b="1" i="1" dirty="0">
              <a:latin typeface="Calibri"/>
              <a:cs typeface="Calibri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7144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95835" y="304800"/>
            <a:ext cx="8674545" cy="852668"/>
          </a:xfrm>
        </p:spPr>
        <p:txBody>
          <a:bodyPr/>
          <a:lstStyle/>
          <a:p>
            <a:pPr eaLnBrk="1" hangingPunct="1"/>
            <a:r>
              <a:rPr lang="it-IT" sz="3200" i="1" dirty="0" smtClean="0">
                <a:latin typeface="Calibri"/>
                <a:cs typeface="Calibri"/>
              </a:rPr>
              <a:t>Dominanza Sociale e Potere Interpersonale</a:t>
            </a:r>
            <a:endParaRPr lang="it-IT" sz="3200" i="1" dirty="0">
              <a:latin typeface="Calibri"/>
              <a:cs typeface="Calibri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393112" cy="4776787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endParaRPr lang="en-US" sz="2000" dirty="0" smtClean="0">
              <a:latin typeface="Calibri"/>
              <a:cs typeface="Calibri"/>
            </a:endParaRPr>
          </a:p>
          <a:p>
            <a:pPr algn="just" eaLnBrk="1" hangingPunct="1">
              <a:spcBef>
                <a:spcPct val="0"/>
              </a:spcBef>
              <a:defRPr/>
            </a:pPr>
            <a:endParaRPr lang="en-US" sz="2000" dirty="0">
              <a:latin typeface="Calibri"/>
              <a:cs typeface="Calibri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US" sz="2000" dirty="0">
              <a:latin typeface="Calibri"/>
              <a:cs typeface="Calibri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en-US" sz="2000" dirty="0" smtClean="0">
              <a:latin typeface="Calibri"/>
              <a:cs typeface="Calibri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en-US" sz="2000" b="1" i="1" dirty="0" smtClean="0">
                <a:latin typeface="Calibri"/>
                <a:cs typeface="Calibri"/>
              </a:rPr>
              <a:t>“OVERVIEW”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en-US" sz="2000" dirty="0">
              <a:latin typeface="Calibri"/>
              <a:cs typeface="Calibri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Il presente studio si focalizza sulla relazione tra Orientamento alla Dominanza Sociale (SDO) e l’uso/</a:t>
            </a:r>
            <a:r>
              <a:rPr lang="it-IT" sz="2000" dirty="0" err="1" smtClean="0">
                <a:latin typeface="Calibri"/>
                <a:cs typeface="Calibri"/>
              </a:rPr>
              <a:t>acquiescienza</a:t>
            </a:r>
            <a:r>
              <a:rPr lang="it-IT" sz="2000" dirty="0" smtClean="0">
                <a:latin typeface="Calibri"/>
                <a:cs typeface="Calibri"/>
              </a:rPr>
              <a:t> (IPI) verso particolare Strategie di Potere adottate da supervisori e subordinati in due diverse tipologie di contesti sociali (organizzativi) definiti incentivanti vs attenuatori di gerarchie sociali.</a:t>
            </a:r>
          </a:p>
          <a:p>
            <a:pPr eaLnBrk="1" hangingPunct="1">
              <a:defRPr/>
            </a:pP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1691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3250"/>
          </a:xfrm>
        </p:spPr>
        <p:txBody>
          <a:bodyPr/>
          <a:lstStyle/>
          <a:p>
            <a:pPr eaLnBrk="1" hangingPunct="1"/>
            <a:r>
              <a:rPr lang="it-IT" sz="3200" i="1" dirty="0" smtClean="0">
                <a:latin typeface="Calibri"/>
                <a:cs typeface="Calibri"/>
              </a:rPr>
              <a:t>Dominanza Sociale</a:t>
            </a:r>
            <a:endParaRPr lang="it-IT" sz="3200" i="1" dirty="0">
              <a:latin typeface="Calibri"/>
              <a:cs typeface="Calibri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785225" cy="54006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La Teoria della Dominanza Sociale (SDT; </a:t>
            </a:r>
            <a:r>
              <a:rPr lang="it-IT" sz="2000" dirty="0" err="1" smtClean="0">
                <a:latin typeface="Calibri"/>
                <a:cs typeface="Calibri"/>
              </a:rPr>
              <a:t>Sidanius</a:t>
            </a:r>
            <a:r>
              <a:rPr lang="it-IT" sz="2000" dirty="0" smtClean="0">
                <a:latin typeface="Calibri"/>
                <a:cs typeface="Calibri"/>
              </a:rPr>
              <a:t> &amp; </a:t>
            </a:r>
            <a:r>
              <a:rPr lang="it-IT" sz="2000" dirty="0" err="1" smtClean="0">
                <a:latin typeface="Calibri"/>
                <a:cs typeface="Calibri"/>
              </a:rPr>
              <a:t>Pratto</a:t>
            </a:r>
            <a:r>
              <a:rPr lang="it-IT" sz="2000" dirty="0" smtClean="0">
                <a:latin typeface="Calibri"/>
                <a:cs typeface="Calibri"/>
              </a:rPr>
              <a:t>, 1999):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1600" dirty="0" smtClean="0">
                <a:latin typeface="Calibri"/>
                <a:cs typeface="Calibri"/>
              </a:rPr>
              <a:t> I gruppi superiori detengono il potere in termini di risorse, potere sociale e politico 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1600" dirty="0">
                <a:latin typeface="Calibri"/>
                <a:cs typeface="Calibri"/>
              </a:rPr>
              <a:t>G</a:t>
            </a:r>
            <a:r>
              <a:rPr lang="it-IT" sz="1600" dirty="0" smtClean="0">
                <a:latin typeface="Calibri"/>
                <a:cs typeface="Calibri"/>
              </a:rPr>
              <a:t>ruppi superiori </a:t>
            </a:r>
            <a:r>
              <a:rPr lang="it-IT" sz="1600" dirty="0">
                <a:latin typeface="Calibri"/>
                <a:cs typeface="Calibri"/>
              </a:rPr>
              <a:t>e</a:t>
            </a:r>
            <a:r>
              <a:rPr lang="it-IT" sz="1600" dirty="0" smtClean="0">
                <a:latin typeface="Calibri"/>
                <a:cs typeface="Calibri"/>
              </a:rPr>
              <a:t> subordinati concordano nel mantenere stabili le gerarchie sociali e la distribuzione ineguale di potere (“</a:t>
            </a:r>
            <a:r>
              <a:rPr lang="it-IT" sz="1600" dirty="0" err="1" smtClean="0">
                <a:latin typeface="Calibri"/>
                <a:cs typeface="Calibri"/>
              </a:rPr>
              <a:t>asymmetrical</a:t>
            </a:r>
            <a:r>
              <a:rPr lang="it-IT" sz="1600" dirty="0" smtClean="0">
                <a:latin typeface="Calibri"/>
                <a:cs typeface="Calibri"/>
              </a:rPr>
              <a:t> </a:t>
            </a:r>
            <a:r>
              <a:rPr lang="it-IT" sz="1600" dirty="0" err="1" smtClean="0">
                <a:latin typeface="Calibri"/>
                <a:cs typeface="Calibri"/>
              </a:rPr>
              <a:t>behavior</a:t>
            </a:r>
            <a:r>
              <a:rPr lang="it-IT" sz="1600" dirty="0" smtClean="0">
                <a:latin typeface="Calibri"/>
                <a:cs typeface="Calibri"/>
              </a:rPr>
              <a:t> </a:t>
            </a:r>
            <a:r>
              <a:rPr lang="it-IT" sz="1600" dirty="0" err="1" smtClean="0">
                <a:latin typeface="Calibri"/>
                <a:cs typeface="Calibri"/>
              </a:rPr>
              <a:t>hypothesis</a:t>
            </a:r>
            <a:r>
              <a:rPr lang="it-IT" sz="1600" dirty="0" smtClean="0">
                <a:latin typeface="Calibri"/>
                <a:cs typeface="Calibri"/>
              </a:rPr>
              <a:t>”).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La SDO è un orientamento psicologico che si riferisce alla tendenza degli individui nel mantenere stabili le gerarchie sociali.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All’interno della SDT il “potere” si configura come fattore chiave per comprendere gli aspetti che influenzano la motivazione a mantenere forme di dominanza-sottomissione nelle relazioni inter-gruppo.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endParaRPr lang="en-US" sz="2000" dirty="0">
              <a:latin typeface="Calibri"/>
              <a:cs typeface="Calibri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sz="2000" dirty="0">
              <a:latin typeface="Calibri"/>
              <a:cs typeface="Calibri"/>
            </a:endParaRPr>
          </a:p>
          <a:p>
            <a:pPr eaLnBrk="1" hangingPunct="1">
              <a:defRPr/>
            </a:pP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0304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785813"/>
            <a:ext cx="7858125" cy="571500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GB" sz="2000" dirty="0">
              <a:latin typeface="Calibri"/>
              <a:cs typeface="Calibri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it-IT" sz="2000" dirty="0" smtClean="0">
                <a:latin typeface="Calibri"/>
                <a:cs typeface="Calibri"/>
              </a:rPr>
              <a:t>Il modello “</a:t>
            </a:r>
            <a:r>
              <a:rPr lang="it-IT" sz="2000" i="1" dirty="0" err="1" smtClean="0">
                <a:latin typeface="Calibri"/>
                <a:cs typeface="Calibri"/>
              </a:rPr>
              <a:t>Interpersonal</a:t>
            </a:r>
            <a:r>
              <a:rPr lang="it-IT" sz="2000" i="1" dirty="0" smtClean="0">
                <a:latin typeface="Calibri"/>
                <a:cs typeface="Calibri"/>
              </a:rPr>
              <a:t> </a:t>
            </a:r>
            <a:r>
              <a:rPr lang="it-IT" sz="2000" i="1" dirty="0" err="1" smtClean="0">
                <a:latin typeface="Calibri"/>
                <a:cs typeface="Calibri"/>
              </a:rPr>
              <a:t>Power</a:t>
            </a:r>
            <a:r>
              <a:rPr lang="it-IT" sz="2000" i="1" dirty="0" smtClean="0">
                <a:latin typeface="Calibri"/>
                <a:cs typeface="Calibri"/>
              </a:rPr>
              <a:t> </a:t>
            </a:r>
            <a:r>
              <a:rPr lang="it-IT" sz="2000" i="1" dirty="0" err="1" smtClean="0">
                <a:latin typeface="Calibri"/>
                <a:cs typeface="Calibri"/>
              </a:rPr>
              <a:t>Interaction</a:t>
            </a:r>
            <a:r>
              <a:rPr lang="it-IT" sz="2000" i="1" dirty="0" smtClean="0">
                <a:latin typeface="Calibri"/>
                <a:cs typeface="Calibri"/>
              </a:rPr>
              <a:t> Model</a:t>
            </a:r>
            <a:r>
              <a:rPr lang="it-IT" sz="2000" dirty="0" smtClean="0">
                <a:latin typeface="Calibri"/>
                <a:cs typeface="Calibri"/>
              </a:rPr>
              <a:t>” (IPIM, </a:t>
            </a:r>
            <a:r>
              <a:rPr lang="it-IT" sz="2000" dirty="0" err="1" smtClean="0">
                <a:latin typeface="Calibri"/>
                <a:cs typeface="Calibri"/>
              </a:rPr>
              <a:t>Pierro</a:t>
            </a:r>
            <a:r>
              <a:rPr lang="it-IT" sz="2000" dirty="0" smtClean="0">
                <a:latin typeface="Calibri"/>
                <a:cs typeface="Calibri"/>
              </a:rPr>
              <a:t>, French, </a:t>
            </a:r>
            <a:r>
              <a:rPr lang="it-IT" sz="2000" dirty="0" err="1" smtClean="0">
                <a:latin typeface="Calibri"/>
                <a:cs typeface="Calibri"/>
              </a:rPr>
              <a:t>Raven</a:t>
            </a:r>
            <a:r>
              <a:rPr lang="it-IT" sz="2000" dirty="0" smtClean="0">
                <a:latin typeface="Calibri"/>
                <a:cs typeface="Calibri"/>
              </a:rPr>
              <a:t> 2006) considera la scelta del potere secondo due prospettive: quella dell’agente d’influenza (supervisori) e quella del target del potere (subordinati). Il processo di influenza si dipana attraverso: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it-IT" sz="2000" dirty="0" smtClean="0">
                <a:latin typeface="Calibri"/>
                <a:cs typeface="Calibri"/>
              </a:rPr>
              <a:t>	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charset="2"/>
              <a:buChar char="q"/>
              <a:defRPr/>
            </a:pPr>
            <a:r>
              <a:rPr lang="it-IT" sz="2000" b="1" dirty="0" smtClean="0">
                <a:latin typeface="Calibri"/>
                <a:cs typeface="Calibri"/>
              </a:rPr>
              <a:t>	la scelta di potere da usare da parte dall’agente di influenza o (supervisori).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it-IT" sz="2000" dirty="0" smtClean="0">
                <a:latin typeface="Calibri"/>
                <a:cs typeface="Calibri"/>
              </a:rPr>
              <a:t>	</a:t>
            </a:r>
            <a:r>
              <a:rPr lang="it-IT" sz="2000" dirty="0">
                <a:latin typeface="Calibri"/>
                <a:cs typeface="Calibri"/>
              </a:rPr>
              <a:t>e</a:t>
            </a:r>
            <a:r>
              <a:rPr lang="it-IT" sz="2000" dirty="0" smtClean="0">
                <a:latin typeface="Calibri"/>
                <a:cs typeface="Calibri"/>
              </a:rPr>
              <a:t>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charset="2"/>
              <a:buChar char="q"/>
              <a:defRPr/>
            </a:pPr>
            <a:r>
              <a:rPr lang="it-IT" sz="2000" dirty="0" smtClean="0">
                <a:latin typeface="Calibri"/>
                <a:cs typeface="Calibri"/>
              </a:rPr>
              <a:t>	</a:t>
            </a:r>
            <a:r>
              <a:rPr lang="it-IT" sz="2000" b="1" dirty="0" smtClean="0">
                <a:latin typeface="Calibri"/>
                <a:cs typeface="Calibri"/>
              </a:rPr>
              <a:t>la decisione ad </a:t>
            </a:r>
            <a:r>
              <a:rPr lang="it-IT" sz="2000" b="1" i="1" dirty="0" smtClean="0">
                <a:latin typeface="Calibri"/>
                <a:cs typeface="Calibri"/>
              </a:rPr>
              <a:t>acquiescere</a:t>
            </a:r>
            <a:r>
              <a:rPr lang="it-IT" sz="2000" b="1" dirty="0" smtClean="0">
                <a:latin typeface="Calibri"/>
                <a:cs typeface="Calibri"/>
              </a:rPr>
              <a:t> da parte del target dell’agente di influenza (subordinati) 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charset="2"/>
              <a:buChar char="ü"/>
              <a:defRPr/>
            </a:pPr>
            <a:endParaRPr lang="en-GB" sz="2000" b="1" dirty="0">
              <a:latin typeface="Calibri"/>
              <a:cs typeface="Calibri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dirty="0">
                <a:latin typeface="Calibri"/>
                <a:cs typeface="Calibri"/>
              </a:rPr>
              <a:t>	</a:t>
            </a:r>
          </a:p>
          <a:p>
            <a:pPr algn="just" eaLnBrk="1" hangingPunct="1">
              <a:buFontTx/>
              <a:buNone/>
              <a:defRPr/>
            </a:pPr>
            <a:endParaRPr lang="en-US" sz="2800" dirty="0">
              <a:latin typeface="Calibri"/>
              <a:cs typeface="Calibri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338138"/>
          </a:xfrm>
        </p:spPr>
        <p:txBody>
          <a:bodyPr/>
          <a:lstStyle/>
          <a:p>
            <a:pPr eaLnBrk="1" hangingPunct="1"/>
            <a:r>
              <a:rPr lang="en-US" sz="3200" i="1" dirty="0" err="1" smtClean="0">
                <a:latin typeface="Calibri"/>
                <a:cs typeface="Calibri"/>
              </a:rPr>
              <a:t>Potere</a:t>
            </a:r>
            <a:r>
              <a:rPr lang="en-US" sz="3200" i="1" dirty="0" smtClean="0">
                <a:latin typeface="Calibri"/>
                <a:cs typeface="Calibri"/>
              </a:rPr>
              <a:t> </a:t>
            </a:r>
            <a:r>
              <a:rPr lang="en-US" sz="3200" i="1" dirty="0" err="1" smtClean="0">
                <a:latin typeface="Calibri"/>
                <a:cs typeface="Calibri"/>
              </a:rPr>
              <a:t>Interpersonale</a:t>
            </a:r>
            <a:endParaRPr lang="en-US" sz="3200" i="1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545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785813"/>
            <a:ext cx="8424863" cy="60721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endParaRPr lang="en-GB" sz="2000" dirty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endParaRPr lang="en-GB" sz="2000" dirty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000" dirty="0" err="1" smtClean="0">
                <a:latin typeface="Calibri"/>
                <a:cs typeface="Calibri"/>
              </a:rPr>
              <a:t>Raven</a:t>
            </a:r>
            <a:r>
              <a:rPr lang="it-IT" sz="2000" dirty="0" smtClean="0">
                <a:latin typeface="Calibri"/>
                <a:cs typeface="Calibri"/>
              </a:rPr>
              <a:t> (2004), nel modello IPIM, ha presentato una tassonomia contenente 11 differenti strategie di potere (o basi del potere) che sono state successivamente suddivise in due categorie più generali: tattiche “</a:t>
            </a:r>
            <a:r>
              <a:rPr lang="it-IT" altLang="ja-JP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Harsh</a:t>
            </a:r>
            <a:r>
              <a:rPr lang="it-IT" sz="2000" dirty="0" smtClean="0">
                <a:latin typeface="Calibri"/>
                <a:cs typeface="Calibri"/>
              </a:rPr>
              <a:t>” e </a:t>
            </a:r>
            <a:r>
              <a:rPr lang="it-IT" sz="2000" dirty="0">
                <a:latin typeface="Calibri"/>
                <a:cs typeface="Calibri"/>
              </a:rPr>
              <a:t>“</a:t>
            </a:r>
            <a:r>
              <a:rPr lang="it-IT" altLang="ja-JP" sz="2000" b="1" dirty="0">
                <a:solidFill>
                  <a:srgbClr val="000090"/>
                </a:solidFill>
                <a:latin typeface="Calibri"/>
                <a:cs typeface="Calibri"/>
              </a:rPr>
              <a:t>Soft</a:t>
            </a:r>
            <a:r>
              <a:rPr lang="it-IT" sz="2000" dirty="0" smtClean="0">
                <a:latin typeface="Calibri"/>
                <a:cs typeface="Calibri"/>
              </a:rPr>
              <a:t>”</a:t>
            </a:r>
            <a:r>
              <a:rPr lang="it-IT" altLang="ja-JP" sz="2000" dirty="0" smtClean="0">
                <a:latin typeface="Calibri"/>
                <a:cs typeface="Calibri"/>
              </a:rPr>
              <a:t>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endParaRPr lang="it-IT" sz="2000" dirty="0" smtClean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000" dirty="0" smtClean="0">
                <a:latin typeface="Calibri"/>
                <a:cs typeface="Calibri"/>
              </a:rPr>
              <a:t>La dimensione </a:t>
            </a:r>
            <a:r>
              <a:rPr lang="it-IT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Harsh</a:t>
            </a:r>
            <a:r>
              <a:rPr lang="it-IT" sz="2000" b="1" dirty="0" smtClean="0">
                <a:latin typeface="Calibri"/>
                <a:cs typeface="Calibri"/>
              </a:rPr>
              <a:t>-</a:t>
            </a:r>
            <a:r>
              <a:rPr lang="it-IT" sz="2000" b="1" dirty="0" smtClean="0">
                <a:solidFill>
                  <a:srgbClr val="000090"/>
                </a:solidFill>
                <a:latin typeface="Calibri"/>
                <a:cs typeface="Calibri"/>
              </a:rPr>
              <a:t>Soft</a:t>
            </a:r>
            <a:r>
              <a:rPr lang="it-IT" sz="2000" b="1" dirty="0" smtClean="0">
                <a:latin typeface="Calibri"/>
                <a:cs typeface="Calibri"/>
              </a:rPr>
              <a:t> </a:t>
            </a:r>
            <a:r>
              <a:rPr lang="it-IT" sz="2000" dirty="0" smtClean="0">
                <a:latin typeface="Calibri"/>
                <a:cs typeface="Calibri"/>
              </a:rPr>
              <a:t>si riferisce alle differenze, nei diversi gradi, nella libertà di decidere da parte del target di influenza su come acquiescere o meno alle strategie di potere usate dal proprio supervisore.</a:t>
            </a:r>
            <a:endParaRPr lang="it-IT" sz="2800" dirty="0">
              <a:latin typeface="Calibri"/>
              <a:cs typeface="Calibri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409575"/>
          </a:xfrm>
        </p:spPr>
        <p:txBody>
          <a:bodyPr/>
          <a:lstStyle/>
          <a:p>
            <a:pPr eaLnBrk="1" hangingPunct="1"/>
            <a:r>
              <a:rPr lang="en-US" sz="3200" i="1" dirty="0" err="1" smtClean="0">
                <a:latin typeface="Calibri"/>
                <a:cs typeface="Calibri"/>
              </a:rPr>
              <a:t>Strategie</a:t>
            </a:r>
            <a:r>
              <a:rPr lang="en-US" sz="3200" i="1" dirty="0" smtClean="0">
                <a:latin typeface="Calibri"/>
                <a:cs typeface="Calibri"/>
              </a:rPr>
              <a:t> di </a:t>
            </a:r>
            <a:r>
              <a:rPr lang="en-US" sz="3200" i="1" dirty="0" err="1" smtClean="0">
                <a:latin typeface="Calibri"/>
                <a:cs typeface="Calibri"/>
              </a:rPr>
              <a:t>Potere</a:t>
            </a:r>
            <a:r>
              <a:rPr lang="en-US" sz="3200" i="1" dirty="0" smtClean="0">
                <a:latin typeface="Calibri"/>
                <a:cs typeface="Calibri"/>
              </a:rPr>
              <a:t> (1/2)</a:t>
            </a:r>
            <a:endParaRPr lang="en-US" sz="3200" i="1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2527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214438"/>
            <a:ext cx="8856663" cy="5000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000" b="1" dirty="0">
                <a:latin typeface="Calibri"/>
                <a:cs typeface="Calibri"/>
              </a:rPr>
              <a:t>	</a:t>
            </a:r>
            <a:r>
              <a:rPr lang="it-IT" sz="2000" b="1" dirty="0" err="1" smtClean="0">
                <a:solidFill>
                  <a:srgbClr val="FF3300"/>
                </a:solidFill>
                <a:latin typeface="Calibri"/>
                <a:cs typeface="Calibri"/>
              </a:rPr>
              <a:t>Harsh</a:t>
            </a:r>
            <a:r>
              <a:rPr lang="it-IT" sz="2000" b="1" dirty="0" smtClean="0">
                <a:solidFill>
                  <a:srgbClr val="FF3300"/>
                </a:solidFill>
                <a:latin typeface="Calibri"/>
                <a:cs typeface="Calibri"/>
              </a:rPr>
              <a:t> </a:t>
            </a:r>
            <a:r>
              <a:rPr lang="it-IT" sz="2000" b="1" dirty="0" err="1" smtClean="0">
                <a:solidFill>
                  <a:srgbClr val="FF3300"/>
                </a:solidFill>
                <a:latin typeface="Calibri"/>
                <a:cs typeface="Calibri"/>
              </a:rPr>
              <a:t>forms</a:t>
            </a:r>
            <a:endParaRPr lang="it-IT" sz="2000" dirty="0" smtClean="0">
              <a:solidFill>
                <a:srgbClr val="FF3300"/>
              </a:solidFill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000" dirty="0" smtClean="0">
                <a:latin typeface="Calibri"/>
                <a:cs typeface="Calibri"/>
              </a:rPr>
              <a:t>Lasciano una libertà limitata al </a:t>
            </a:r>
            <a:r>
              <a:rPr lang="it-IT" sz="2000" dirty="0">
                <a:latin typeface="Calibri"/>
                <a:cs typeface="Calibri"/>
              </a:rPr>
              <a:t>target del potere (</a:t>
            </a:r>
            <a:r>
              <a:rPr lang="it-IT" sz="2000" dirty="0" smtClean="0">
                <a:latin typeface="Calibri"/>
                <a:cs typeface="Calibri"/>
              </a:rPr>
              <a:t>subordinati) nel decidere se acquiescere o meno (es. “tattiche” di potere della “fonte” basata sulla </a:t>
            </a:r>
            <a:r>
              <a:rPr lang="it-IT" sz="2000" i="1" dirty="0" smtClean="0">
                <a:latin typeface="Calibri"/>
                <a:cs typeface="Calibri"/>
              </a:rPr>
              <a:t>coercizione)</a:t>
            </a:r>
            <a:r>
              <a:rPr lang="it-IT" sz="2000" dirty="0" smtClean="0">
                <a:latin typeface="Calibri"/>
                <a:cs typeface="Calibri"/>
              </a:rPr>
              <a:t>. 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2000" b="1" i="1" dirty="0" smtClean="0">
                <a:latin typeface="Calibri"/>
                <a:cs typeface="Calibri"/>
              </a:rPr>
              <a:t>Incentivano le gerarchie!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2000" b="1" dirty="0" smtClean="0">
                <a:latin typeface="Calibri"/>
                <a:cs typeface="Calibri"/>
              </a:rPr>
              <a:t>	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b="1" dirty="0" smtClean="0">
                <a:latin typeface="Calibri"/>
                <a:cs typeface="Calibri"/>
              </a:rPr>
              <a:t>	</a:t>
            </a:r>
            <a:r>
              <a:rPr lang="it-IT" sz="2000" b="1" dirty="0" smtClean="0">
                <a:solidFill>
                  <a:srgbClr val="000090"/>
                </a:solidFill>
                <a:latin typeface="Calibri"/>
                <a:cs typeface="Calibri"/>
              </a:rPr>
              <a:t>Soft </a:t>
            </a:r>
            <a:r>
              <a:rPr lang="it-IT" sz="2000" b="1" dirty="0" err="1" smtClean="0">
                <a:solidFill>
                  <a:srgbClr val="000090"/>
                </a:solidFill>
                <a:latin typeface="Calibri"/>
                <a:cs typeface="Calibri"/>
              </a:rPr>
              <a:t>forms</a:t>
            </a:r>
            <a:endParaRPr lang="it-IT" sz="200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it-IT" sz="2000" dirty="0" smtClean="0">
                <a:latin typeface="Calibri"/>
                <a:cs typeface="Calibri"/>
              </a:rPr>
              <a:t>L’uso di queste forme di potere lascia al target differenti gradi di libertà nel decidere se acquiescere o meno alle richieste dell’agente di influenza (es. potere di </a:t>
            </a:r>
            <a:r>
              <a:rPr lang="it-IT" sz="2000" i="1" dirty="0" smtClean="0">
                <a:latin typeface="Calibri"/>
                <a:cs typeface="Calibri"/>
              </a:rPr>
              <a:t>informazione</a:t>
            </a:r>
            <a:r>
              <a:rPr lang="it-IT" sz="2000" dirty="0" smtClean="0">
                <a:latin typeface="Calibri"/>
                <a:cs typeface="Calibri"/>
              </a:rPr>
              <a:t>). 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2000" b="1" i="1" dirty="0" smtClean="0">
                <a:latin typeface="Calibri"/>
                <a:cs typeface="Calibri"/>
              </a:rPr>
              <a:t>Attenuano le gerarchie!</a:t>
            </a:r>
            <a:endParaRPr lang="it-IT" sz="2000" b="1" i="1" dirty="0">
              <a:latin typeface="Calibri"/>
              <a:cs typeface="Calibri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pPr eaLnBrk="1" hangingPunct="1"/>
            <a:r>
              <a:rPr lang="it-IT" sz="3200" i="1" dirty="0" smtClean="0">
                <a:latin typeface="Calibri"/>
                <a:cs typeface="Calibri"/>
              </a:rPr>
              <a:t>Strategie di potere (2/2)</a:t>
            </a:r>
            <a:endParaRPr lang="it-IT" sz="3200" i="1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186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58253"/>
            <a:ext cx="7772400" cy="1143000"/>
          </a:xfrm>
        </p:spPr>
        <p:txBody>
          <a:bodyPr/>
          <a:lstStyle/>
          <a:p>
            <a:pPr eaLnBrk="1" hangingPunct="1"/>
            <a:r>
              <a:rPr lang="it-IT" sz="3200" i="1" dirty="0" smtClean="0">
                <a:latin typeface="Calibri"/>
                <a:cs typeface="Calibri"/>
              </a:rPr>
              <a:t>Ambienti incentivanti ed attenuatori di gerarchie sociali (HE vs HA).</a:t>
            </a:r>
            <a:endParaRPr lang="it-IT" sz="3200" i="1" dirty="0">
              <a:latin typeface="Calibri"/>
              <a:cs typeface="Calibri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53" y="1966495"/>
            <a:ext cx="2170287" cy="168609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475299" y="1341334"/>
            <a:ext cx="548044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i="1" dirty="0" smtClean="0">
                <a:latin typeface="Trebuchet MS" charset="0"/>
                <a:ea typeface="ＭＳ Ｐゴシック" charset="0"/>
                <a:cs typeface="ＭＳ Ｐゴシック" charset="0"/>
              </a:rPr>
              <a:t>“</a:t>
            </a:r>
            <a:r>
              <a:rPr lang="it-IT" sz="2000" b="1" i="1" dirty="0" err="1" smtClean="0">
                <a:latin typeface="Trebuchet MS" charset="0"/>
                <a:ea typeface="ＭＳ Ｐゴシック" charset="0"/>
                <a:cs typeface="ＭＳ Ｐゴシック" charset="0"/>
              </a:rPr>
              <a:t>Hierarchy-enhancing</a:t>
            </a:r>
            <a:r>
              <a:rPr lang="it-IT" sz="2000" b="1" i="1" dirty="0" smtClean="0">
                <a:latin typeface="Trebuchet MS" charset="0"/>
                <a:ea typeface="ＭＳ Ｐゴシック" charset="0"/>
                <a:cs typeface="ＭＳ Ｐゴシック" charset="0"/>
              </a:rPr>
              <a:t> (HE)”: </a:t>
            </a:r>
            <a:r>
              <a:rPr lang="it-IT" sz="2000" dirty="0" smtClean="0">
                <a:latin typeface="Trebuchet MS" charset="0"/>
                <a:ea typeface="ＭＳ Ｐゴシック" charset="0"/>
                <a:cs typeface="ＭＳ Ｐゴシック" charset="0"/>
              </a:rPr>
              <a:t>promuovono e sostengono le gerarchie e l’ineguaglianza (organizzazioni altamente competitive, es. “agenzia broker”) – agiscono miti di legittimazione “HE”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18759" y="3964037"/>
            <a:ext cx="564453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i="1" dirty="0" smtClean="0">
                <a:latin typeface="Trebuchet MS" charset="0"/>
                <a:ea typeface="ＭＳ Ｐゴシック" charset="0"/>
                <a:cs typeface="ＭＳ Ｐゴシック" charset="0"/>
              </a:rPr>
              <a:t>“</a:t>
            </a:r>
            <a:r>
              <a:rPr lang="it-IT" sz="2000" b="1" i="1" dirty="0" err="1" smtClean="0">
                <a:latin typeface="Trebuchet MS" charset="0"/>
                <a:ea typeface="ＭＳ Ｐゴシック" charset="0"/>
                <a:cs typeface="ＭＳ Ｐゴシック" charset="0"/>
              </a:rPr>
              <a:t>Hierarchy-attenuating</a:t>
            </a:r>
            <a:r>
              <a:rPr lang="it-IT" sz="2000" b="1" i="1" dirty="0" smtClean="0">
                <a:latin typeface="Trebuchet MS" charset="0"/>
                <a:ea typeface="ＭＳ Ｐゴシック" charset="0"/>
                <a:cs typeface="ＭＳ Ｐゴシック" charset="0"/>
              </a:rPr>
              <a:t> (HA)”: </a:t>
            </a:r>
            <a:r>
              <a:rPr lang="it-IT" sz="2000" dirty="0" smtClean="0">
                <a:latin typeface="Trebuchet MS" charset="0"/>
                <a:ea typeface="ＭＳ Ｐゴシック" charset="0"/>
                <a:cs typeface="ＭＳ Ｐゴシック" charset="0"/>
              </a:rPr>
              <a:t>tendono ad attenuare le gerarchie sociali promuovendo un’equa distribuzione del potere (es. cooperative sociali, enti umanitari) – agiscono miti di legittimazione “HA”</a:t>
            </a:r>
            <a:endParaRPr lang="it-IT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63291" y="4442012"/>
            <a:ext cx="2494909" cy="1922682"/>
          </a:xfrm>
        </p:spPr>
      </p:pic>
      <p:sp>
        <p:nvSpPr>
          <p:cNvPr id="10" name="Rettangolo 9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0097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838200"/>
          </a:xfrm>
        </p:spPr>
        <p:txBody>
          <a:bodyPr/>
          <a:lstStyle/>
          <a:p>
            <a:pPr eaLnBrk="1" hangingPunct="1"/>
            <a:r>
              <a:rPr lang="it-IT" sz="3200" i="1" dirty="0" smtClean="0">
                <a:solidFill>
                  <a:schemeClr val="tx1"/>
                </a:solidFill>
                <a:latin typeface="Calibri"/>
                <a:cs typeface="Calibri"/>
              </a:rPr>
              <a:t>Obiettivi</a:t>
            </a:r>
            <a:endParaRPr lang="en-US" sz="3200" i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214438"/>
            <a:ext cx="8701087" cy="4791915"/>
          </a:xfrm>
        </p:spPr>
        <p:txBody>
          <a:bodyPr/>
          <a:lstStyle/>
          <a:p>
            <a:pPr algn="just" eaLnBrk="1" hangingPunct="1">
              <a:defRPr/>
            </a:pPr>
            <a:endParaRPr lang="en-US" sz="2000" dirty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Ci si attende che sia supervisori sia subordinati con alti livelli di SDO </a:t>
            </a:r>
            <a:r>
              <a:rPr lang="it-IT" sz="2000" i="1" dirty="0" smtClean="0">
                <a:latin typeface="Calibri"/>
                <a:cs typeface="Calibri"/>
              </a:rPr>
              <a:t>si sincronizzino </a:t>
            </a:r>
            <a:r>
              <a:rPr lang="it-IT" sz="2000" dirty="0" smtClean="0">
                <a:latin typeface="Calibri"/>
                <a:cs typeface="Calibri"/>
              </a:rPr>
              <a:t>nell’uso delle strategie di potere </a:t>
            </a:r>
            <a:r>
              <a:rPr lang="it-IT" sz="2000" dirty="0" err="1" smtClean="0">
                <a:latin typeface="Calibri"/>
                <a:cs typeface="Calibri"/>
              </a:rPr>
              <a:t>harsh</a:t>
            </a:r>
            <a:r>
              <a:rPr lang="it-IT" sz="2000" dirty="0" smtClean="0">
                <a:latin typeface="Calibri"/>
                <a:cs typeface="Calibri"/>
              </a:rPr>
              <a:t> e nel </a:t>
            </a:r>
            <a:r>
              <a:rPr lang="it-IT" sz="2000" i="1" dirty="0" smtClean="0">
                <a:latin typeface="Calibri"/>
                <a:cs typeface="Calibri"/>
              </a:rPr>
              <a:t>contrasto</a:t>
            </a:r>
            <a:r>
              <a:rPr lang="it-IT" sz="2000" dirty="0" smtClean="0">
                <a:latin typeface="Calibri"/>
                <a:cs typeface="Calibri"/>
              </a:rPr>
              <a:t> delle strategie soft, per mantenere stabile l’assetto sociale e le gerarchie attraverso una diseguale distribuzione del potere. </a:t>
            </a:r>
            <a:endParaRPr lang="it-IT" sz="2000" dirty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endParaRPr lang="it-IT" sz="2000" dirty="0" smtClean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it-IT" sz="2000" dirty="0" smtClean="0">
                <a:latin typeface="Calibri"/>
                <a:cs typeface="Calibri"/>
              </a:rPr>
              <a:t>L’ipotesi del consenso ideologico nell’uso/</a:t>
            </a:r>
            <a:r>
              <a:rPr lang="it-IT" sz="2000" dirty="0" err="1" smtClean="0">
                <a:latin typeface="Calibri"/>
                <a:cs typeface="Calibri"/>
              </a:rPr>
              <a:t>acquiescienza</a:t>
            </a:r>
            <a:r>
              <a:rPr lang="it-IT" sz="2000" dirty="0" smtClean="0">
                <a:latin typeface="Calibri"/>
                <a:cs typeface="Calibri"/>
              </a:rPr>
              <a:t> verso strategie di potere </a:t>
            </a:r>
            <a:r>
              <a:rPr lang="it-IT" sz="2000" dirty="0" err="1" smtClean="0">
                <a:latin typeface="Calibri"/>
                <a:cs typeface="Calibri"/>
              </a:rPr>
              <a:t>harsh</a:t>
            </a:r>
            <a:r>
              <a:rPr lang="it-IT" sz="2000" dirty="0" smtClean="0">
                <a:latin typeface="Calibri"/>
                <a:cs typeface="Calibri"/>
              </a:rPr>
              <a:t>/contrasto strategie soft da parte di supervisori e subordinati è stata messa alla prova in due differenti contesti organizzativi (HE e HA).  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sz="2000" dirty="0">
              <a:latin typeface="Calibri"/>
              <a:cs typeface="Calibri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endParaRPr lang="it-IT" sz="2000" dirty="0">
              <a:latin typeface="Calibri"/>
              <a:cs typeface="Calibri"/>
            </a:endParaRPr>
          </a:p>
          <a:p>
            <a:pPr algn="just" eaLnBrk="1" hangingPunct="1">
              <a:buFontTx/>
              <a:buNone/>
              <a:defRPr/>
            </a:pPr>
            <a:endParaRPr lang="en-GB" dirty="0">
              <a:latin typeface="Calibri"/>
              <a:cs typeface="Calibri"/>
            </a:endParaRPr>
          </a:p>
        </p:txBody>
      </p:sp>
      <p:sp>
        <p:nvSpPr>
          <p:cNvPr id="23556" name="CasellaDiTesto 1"/>
          <p:cNvSpPr txBox="1">
            <a:spLocks noChangeArrowheads="1"/>
          </p:cNvSpPr>
          <p:nvPr/>
        </p:nvSpPr>
        <p:spPr bwMode="auto">
          <a:xfrm>
            <a:off x="9163050" y="67992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7144" y="6489793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5134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pPr eaLnBrk="1" hangingPunct="1"/>
            <a:r>
              <a:rPr lang="it-IT" sz="3600" dirty="0" smtClean="0">
                <a:latin typeface="Calibri"/>
                <a:cs typeface="Calibri"/>
              </a:rPr>
              <a:t>STUDIO 1</a:t>
            </a:r>
            <a:r>
              <a:rPr lang="it-IT" sz="3600" dirty="0">
                <a:latin typeface="Calibri"/>
                <a:cs typeface="Calibri"/>
              </a:rPr>
              <a:t/>
            </a:r>
            <a:br>
              <a:rPr lang="it-IT" sz="3600" dirty="0">
                <a:latin typeface="Calibri"/>
                <a:cs typeface="Calibri"/>
              </a:rPr>
            </a:br>
            <a:r>
              <a:rPr lang="it-IT" sz="2800" b="1" dirty="0" smtClean="0">
                <a:solidFill>
                  <a:srgbClr val="800000"/>
                </a:solidFill>
                <a:latin typeface="Calibri"/>
                <a:cs typeface="Calibri"/>
              </a:rPr>
              <a:t>Organizzazione HE</a:t>
            </a:r>
            <a:endParaRPr lang="en-US" sz="2800" b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010316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Calibri"/>
                <a:cs typeface="Calibri"/>
              </a:rPr>
              <a:t>	</a:t>
            </a:r>
            <a:r>
              <a:rPr lang="it-IT" sz="2400" dirty="0" smtClean="0">
                <a:latin typeface="Calibri"/>
                <a:cs typeface="Calibri"/>
              </a:rPr>
              <a:t>METODO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sz="700" dirty="0" smtClean="0">
              <a:latin typeface="Calibri"/>
              <a:cs typeface="Calibri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latin typeface="Calibri"/>
                <a:cs typeface="Calibri"/>
              </a:rPr>
              <a:t>Partecipanti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latin typeface="Calibri"/>
                <a:cs typeface="Calibri"/>
              </a:rPr>
              <a:t>	</a:t>
            </a:r>
            <a:r>
              <a:rPr lang="it-IT" sz="1800" dirty="0" smtClean="0">
                <a:latin typeface="Calibri"/>
                <a:cs typeface="Calibri"/>
              </a:rPr>
              <a:t> Hanno partecipato allo studio su base volontaria </a:t>
            </a:r>
            <a:r>
              <a:rPr lang="it-IT" sz="1800" b="1" dirty="0" smtClean="0">
                <a:latin typeface="Calibri"/>
                <a:cs typeface="Calibri"/>
              </a:rPr>
              <a:t>285</a:t>
            </a:r>
            <a:r>
              <a:rPr lang="it-IT" sz="1800" dirty="0" smtClean="0">
                <a:latin typeface="Calibri"/>
                <a:cs typeface="Calibri"/>
              </a:rPr>
              <a:t> impiegati (</a:t>
            </a:r>
            <a:r>
              <a:rPr lang="it-IT" sz="1800" b="1" dirty="0" smtClean="0">
                <a:latin typeface="Calibri"/>
                <a:cs typeface="Calibri"/>
              </a:rPr>
              <a:t>152 –</a:t>
            </a:r>
            <a:r>
              <a:rPr lang="it-IT" sz="1800" dirty="0" smtClean="0">
                <a:latin typeface="Calibri"/>
                <a:cs typeface="Calibri"/>
              </a:rPr>
              <a:t> 53.3% - donne); età media di 45 anni (S.D.= 9.20 ) di una </a:t>
            </a:r>
            <a:r>
              <a:rPr lang="it-IT" sz="1800" i="1" dirty="0" smtClean="0">
                <a:latin typeface="Calibri"/>
                <a:cs typeface="Calibri"/>
              </a:rPr>
              <a:t>compagnia finanziaria farmaceutica</a:t>
            </a:r>
            <a:r>
              <a:rPr lang="it-IT" sz="1800" dirty="0" smtClean="0">
                <a:latin typeface="Calibri"/>
                <a:cs typeface="Calibri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it-IT" sz="2000" dirty="0" smtClean="0">
              <a:latin typeface="Calibri"/>
              <a:cs typeface="Calibri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latin typeface="Calibri"/>
                <a:cs typeface="Calibri"/>
              </a:rPr>
              <a:t>	</a:t>
            </a:r>
            <a:r>
              <a:rPr lang="it-IT" sz="2000" b="1" dirty="0" smtClean="0">
                <a:solidFill>
                  <a:srgbClr val="800000"/>
                </a:solidFill>
                <a:latin typeface="Calibri"/>
                <a:cs typeface="Calibri"/>
              </a:rPr>
              <a:t>Studio 1.1</a:t>
            </a:r>
            <a:r>
              <a:rPr lang="it-IT" sz="2000" dirty="0" smtClean="0">
                <a:solidFill>
                  <a:srgbClr val="800000"/>
                </a:solidFill>
                <a:latin typeface="Calibri"/>
                <a:cs typeface="Calibri"/>
              </a:rPr>
              <a:t>:  </a:t>
            </a:r>
            <a:r>
              <a:rPr lang="it-IT" sz="2000" b="1" dirty="0" smtClean="0">
                <a:solidFill>
                  <a:srgbClr val="800000"/>
                </a:solidFill>
                <a:latin typeface="Calibri"/>
                <a:cs typeface="Calibri"/>
              </a:rPr>
              <a:t>80</a:t>
            </a:r>
            <a:r>
              <a:rPr lang="it-IT" sz="2000" dirty="0" smtClean="0">
                <a:solidFill>
                  <a:srgbClr val="800000"/>
                </a:solidFill>
                <a:latin typeface="Calibri"/>
                <a:cs typeface="Calibri"/>
              </a:rPr>
              <a:t> partecipanti che ricoprono un ruolo di supervisore.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sz="2000" dirty="0" smtClean="0">
                <a:solidFill>
                  <a:srgbClr val="800000"/>
                </a:solidFill>
                <a:latin typeface="Calibri"/>
                <a:cs typeface="Calibri"/>
              </a:rPr>
              <a:t>	</a:t>
            </a:r>
            <a:r>
              <a:rPr lang="it-IT" sz="2000" b="1" dirty="0" smtClean="0">
                <a:solidFill>
                  <a:srgbClr val="800000"/>
                </a:solidFill>
                <a:latin typeface="Calibri"/>
                <a:cs typeface="Calibri"/>
              </a:rPr>
              <a:t>Studio 1.2</a:t>
            </a:r>
            <a:r>
              <a:rPr lang="it-IT" sz="2000" dirty="0" smtClean="0">
                <a:solidFill>
                  <a:srgbClr val="800000"/>
                </a:solidFill>
                <a:latin typeface="Calibri"/>
                <a:cs typeface="Calibri"/>
              </a:rPr>
              <a:t>: </a:t>
            </a:r>
            <a:r>
              <a:rPr lang="it-IT" sz="2000" b="1" dirty="0" smtClean="0">
                <a:solidFill>
                  <a:srgbClr val="800000"/>
                </a:solidFill>
                <a:latin typeface="Calibri"/>
                <a:cs typeface="Calibri"/>
              </a:rPr>
              <a:t>205</a:t>
            </a:r>
            <a:r>
              <a:rPr lang="it-IT" sz="2000" dirty="0" smtClean="0">
                <a:solidFill>
                  <a:srgbClr val="800000"/>
                </a:solidFill>
                <a:latin typeface="Calibri"/>
                <a:cs typeface="Calibri"/>
              </a:rPr>
              <a:t> partecipanti che ricoprono un ruolo di subordinato.</a:t>
            </a:r>
          </a:p>
          <a:p>
            <a:pPr eaLnBrk="1" hangingPunct="1">
              <a:buFontTx/>
              <a:buNone/>
            </a:pPr>
            <a:endParaRPr lang="it-IT" sz="2400" dirty="0">
              <a:latin typeface="Calibri"/>
              <a:cs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494929"/>
            <a:ext cx="9144000" cy="36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45418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3628</TotalTime>
  <Words>1147</Words>
  <Application>Microsoft Macintosh PowerPoint</Application>
  <PresentationFormat>Presentazione su schermo (4:3)</PresentationFormat>
  <Paragraphs>227</Paragraphs>
  <Slides>17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4" baseType="lpstr">
      <vt:lpstr>Calibri</vt:lpstr>
      <vt:lpstr>Helvetica</vt:lpstr>
      <vt:lpstr>ＭＳ Ｐゴシック</vt:lpstr>
      <vt:lpstr>Times New Roman</vt:lpstr>
      <vt:lpstr>Trebuchet MS</vt:lpstr>
      <vt:lpstr>Wingdings</vt:lpstr>
      <vt:lpstr>Struttura predefinita</vt:lpstr>
      <vt:lpstr>DOMINANZA SOCIALE E STRATEGIE DI POTERE IN CONTESTI SOCIALI DIFFERENZIATI PER MITI DI LEGITTIMAZIONE</vt:lpstr>
      <vt:lpstr>Dominanza Sociale e Potere Interpersonale</vt:lpstr>
      <vt:lpstr>Dominanza Sociale</vt:lpstr>
      <vt:lpstr>Potere Interpersonale</vt:lpstr>
      <vt:lpstr>Strategie di Potere (1/2)</vt:lpstr>
      <vt:lpstr>Strategie di potere (2/2)</vt:lpstr>
      <vt:lpstr>Ambienti incentivanti ed attenuatori di gerarchie sociali (HE vs HA).</vt:lpstr>
      <vt:lpstr>Obiettivi</vt:lpstr>
      <vt:lpstr>STUDIO 1 Organizzazione HE</vt:lpstr>
      <vt:lpstr>STUDIO 1:  Strumenti valutativi</vt:lpstr>
      <vt:lpstr>Presentazione di PowerPoint</vt:lpstr>
      <vt:lpstr>STUDIO 2:  Organizzazione HA </vt:lpstr>
      <vt:lpstr>Presentazione di PowerPoint</vt:lpstr>
      <vt:lpstr>Conclusioni (1/2) </vt:lpstr>
      <vt:lpstr>Conclusioni (2/2)</vt:lpstr>
      <vt:lpstr>Limiti e prospettive future</vt:lpstr>
      <vt:lpstr>Presentazione di PowerPoint</vt:lpstr>
    </vt:vector>
  </TitlesOfParts>
  <Manager/>
  <Company>PISE UNIVERSITY</Company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DOMINANZA SOCIALE E STRATEGIE DI POTERE IN CONTESTI SOCIALI DIFFERENZIATI PER MITI DI LEGITTIMAZIONE</dc:title>
  <dc:subject/>
  <dc:creator>ANTONIO AIELLO &amp;  ALESSIO TESI</dc:creator>
  <cp:keywords/>
  <dc:description/>
  <cp:lastModifiedBy>Alessio Tesi</cp:lastModifiedBy>
  <cp:revision>122</cp:revision>
  <cp:lastPrinted>2015-06-23T18:18:13Z</cp:lastPrinted>
  <dcterms:created xsi:type="dcterms:W3CDTF">2015-06-23T17:21:09Z</dcterms:created>
  <dcterms:modified xsi:type="dcterms:W3CDTF">2016-09-23T07:03:13Z</dcterms:modified>
  <cp:category/>
</cp:coreProperties>
</file>